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5" r:id="rId1"/>
  </p:sldMasterIdLst>
  <p:notesMasterIdLst>
    <p:notesMasterId r:id="rId39"/>
  </p:notesMasterIdLst>
  <p:sldIdLst>
    <p:sldId id="319" r:id="rId2"/>
    <p:sldId id="362" r:id="rId3"/>
    <p:sldId id="346" r:id="rId4"/>
    <p:sldId id="329" r:id="rId5"/>
    <p:sldId id="330" r:id="rId6"/>
    <p:sldId id="257" r:id="rId7"/>
    <p:sldId id="282" r:id="rId8"/>
    <p:sldId id="344" r:id="rId9"/>
    <p:sldId id="347" r:id="rId10"/>
    <p:sldId id="348" r:id="rId11"/>
    <p:sldId id="349" r:id="rId12"/>
    <p:sldId id="350" r:id="rId13"/>
    <p:sldId id="351" r:id="rId14"/>
    <p:sldId id="352" r:id="rId15"/>
    <p:sldId id="288" r:id="rId16"/>
    <p:sldId id="323" r:id="rId17"/>
    <p:sldId id="354" r:id="rId18"/>
    <p:sldId id="357" r:id="rId19"/>
    <p:sldId id="321" r:id="rId20"/>
    <p:sldId id="327" r:id="rId21"/>
    <p:sldId id="328" r:id="rId22"/>
    <p:sldId id="339" r:id="rId23"/>
    <p:sldId id="342" r:id="rId24"/>
    <p:sldId id="341" r:id="rId25"/>
    <p:sldId id="340" r:id="rId26"/>
    <p:sldId id="331" r:id="rId27"/>
    <p:sldId id="334" r:id="rId28"/>
    <p:sldId id="332" r:id="rId29"/>
    <p:sldId id="335" r:id="rId30"/>
    <p:sldId id="333" r:id="rId31"/>
    <p:sldId id="316" r:id="rId32"/>
    <p:sldId id="338" r:id="rId33"/>
    <p:sldId id="358" r:id="rId34"/>
    <p:sldId id="360" r:id="rId35"/>
    <p:sldId id="359" r:id="rId36"/>
    <p:sldId id="361" r:id="rId37"/>
    <p:sldId id="279" r:id="rId38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9321" autoAdjust="0"/>
  </p:normalViewPr>
  <p:slideViewPr>
    <p:cSldViewPr snapToGrid="0" snapToObjects="1">
      <p:cViewPr>
        <p:scale>
          <a:sx n="100" d="100"/>
          <a:sy n="100" d="100"/>
        </p:scale>
        <p:origin x="-280" y="552"/>
      </p:cViewPr>
      <p:guideLst>
        <p:guide orient="horz" pos="216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notesMaster" Target="notesMasters/notesMaster1.xml"/><Relationship Id="rId40" Type="http://schemas.openxmlformats.org/officeDocument/2006/relationships/printerSettings" Target="printerSettings/printerSettings1.bin"/><Relationship Id="rId41" Type="http://schemas.openxmlformats.org/officeDocument/2006/relationships/presProps" Target="presProps.xml"/><Relationship Id="rId42" Type="http://schemas.openxmlformats.org/officeDocument/2006/relationships/viewProps" Target="viewProps.xml"/><Relationship Id="rId43" Type="http://schemas.openxmlformats.org/officeDocument/2006/relationships/theme" Target="theme/theme1.xml"/><Relationship Id="rId4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CE2BCCA8-B56B-FB4A-82C4-E53E192C66F6}" type="datetime1">
              <a:rPr lang="en-US"/>
              <a:pPr>
                <a:defRPr/>
              </a:pPr>
              <a:t>1/23/19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86BA10A-1578-214D-AC45-F6EE5F4B514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8810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1" charset="-128"/>
        <a:cs typeface="ＭＳ Ｐゴシック" pitchFamily="-101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1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1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1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01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hape 26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2147483647 w 120000"/>
              <a:gd name="T3" fmla="*/ 0 h 120000"/>
              <a:gd name="T4" fmla="*/ 2147483647 w 120000"/>
              <a:gd name="T5" fmla="*/ 2147483647 h 120000"/>
              <a:gd name="T6" fmla="*/ 0 w 120000"/>
              <a:gd name="T7" fmla="*/ 2147483647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5058" name="Shape 27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82283" tIns="82283" rIns="82283" bIns="82283"/>
          <a:lstStyle/>
          <a:p>
            <a:pPr marL="146050">
              <a:lnSpc>
                <a:spcPct val="113000"/>
              </a:lnSpc>
              <a:spcBef>
                <a:spcPct val="0"/>
              </a:spcBef>
              <a:spcAft>
                <a:spcPts val="300"/>
              </a:spcAft>
              <a:buClr>
                <a:srgbClr val="000000"/>
              </a:buClr>
              <a:buSzPct val="178000"/>
            </a:pPr>
            <a:endParaRPr lang="en-US" sz="1300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hape 33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2147483647 w 120000"/>
              <a:gd name="T3" fmla="*/ 0 h 120000"/>
              <a:gd name="T4" fmla="*/ 2147483647 w 120000"/>
              <a:gd name="T5" fmla="*/ 2147483647 h 120000"/>
              <a:gd name="T6" fmla="*/ 0 w 120000"/>
              <a:gd name="T7" fmla="*/ 2147483647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7106" name="Shape 34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82283" tIns="82283" rIns="82283" bIns="82283"/>
          <a:lstStyle/>
          <a:p>
            <a:pPr>
              <a:spcBef>
                <a:spcPct val="0"/>
              </a:spcBef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hape 33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2147483647 w 120000"/>
              <a:gd name="T3" fmla="*/ 0 h 120000"/>
              <a:gd name="T4" fmla="*/ 2147483647 w 120000"/>
              <a:gd name="T5" fmla="*/ 2147483647 h 120000"/>
              <a:gd name="T6" fmla="*/ 0 w 120000"/>
              <a:gd name="T7" fmla="*/ 2147483647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7106" name="Shape 34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82283" tIns="82283" rIns="82283" bIns="82283"/>
          <a:lstStyle/>
          <a:p>
            <a:pPr>
              <a:spcBef>
                <a:spcPct val="0"/>
              </a:spcBef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hape 33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2147483647 w 120000"/>
              <a:gd name="T3" fmla="*/ 0 h 120000"/>
              <a:gd name="T4" fmla="*/ 2147483647 w 120000"/>
              <a:gd name="T5" fmla="*/ 2147483647 h 120000"/>
              <a:gd name="T6" fmla="*/ 0 w 120000"/>
              <a:gd name="T7" fmla="*/ 2147483647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7106" name="Shape 34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82283" tIns="82283" rIns="82283" bIns="82283"/>
          <a:lstStyle/>
          <a:p>
            <a:pPr>
              <a:spcBef>
                <a:spcPct val="0"/>
              </a:spcBef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hape 65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2147483647 w 120000"/>
              <a:gd name="T3" fmla="*/ 0 h 120000"/>
              <a:gd name="T4" fmla="*/ 2147483647 w 120000"/>
              <a:gd name="T5" fmla="*/ 2147483647 h 120000"/>
              <a:gd name="T6" fmla="*/ 0 w 120000"/>
              <a:gd name="T7" fmla="*/ 2147483647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7346" name="Shape 66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82283" tIns="82283" rIns="82283" bIns="82283"/>
          <a:lstStyle/>
          <a:p>
            <a:pPr>
              <a:spcBef>
                <a:spcPct val="0"/>
              </a:spcBef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hape 382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2147483647 w 120000"/>
              <a:gd name="T3" fmla="*/ 0 h 120000"/>
              <a:gd name="T4" fmla="*/ 2147483647 w 120000"/>
              <a:gd name="T5" fmla="*/ 2147483647 h 120000"/>
              <a:gd name="T6" fmla="*/ 0 w 120000"/>
              <a:gd name="T7" fmla="*/ 2147483647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2" name="Shape 383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82283" tIns="82283" rIns="82283" bIns="82283"/>
          <a:lstStyle/>
          <a:p>
            <a:pPr>
              <a:spcBef>
                <a:spcPct val="0"/>
              </a:spcBef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Shape 85"/>
          <p:cNvSpPr>
            <a:spLocks noGrp="1" noRot="1" noChangeAspect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custGeom>
            <a:avLst/>
            <a:gdLst>
              <a:gd name="T0" fmla="*/ 0 w 120000"/>
              <a:gd name="T1" fmla="*/ 0 h 120000"/>
              <a:gd name="T2" fmla="*/ 2147483647 w 120000"/>
              <a:gd name="T3" fmla="*/ 0 h 120000"/>
              <a:gd name="T4" fmla="*/ 2147483647 w 120000"/>
              <a:gd name="T5" fmla="*/ 2147483647 h 120000"/>
              <a:gd name="T6" fmla="*/ 0 w 120000"/>
              <a:gd name="T7" fmla="*/ 2147483647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4514" name="Shape 86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82283" tIns="82283" rIns="82283" bIns="82283"/>
          <a:lstStyle/>
          <a:p>
            <a:pPr>
              <a:spcBef>
                <a:spcPct val="0"/>
              </a:spcBef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293101" y="5803901"/>
            <a:ext cx="366987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4400" smtClean="0">
                <a:solidFill>
                  <a:schemeClr val="accent1"/>
                </a:solidFill>
                <a:latin typeface="Wingdings" charset="0"/>
              </a:rPr>
              <a:t>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295401"/>
            <a:ext cx="8228013" cy="1927225"/>
          </a:xfrm>
        </p:spPr>
        <p:txBody>
          <a:bodyPr tIns="0" bIns="0" anchor="b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307976"/>
            <a:ext cx="8228013" cy="1066800"/>
          </a:xfrm>
        </p:spPr>
        <p:txBody>
          <a:bodyPr tIns="0" bIns="0"/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87EA1-6CEE-FF42-8BE4-0E9C6D8F8E24}" type="datetime1">
              <a:rPr lang="en-US"/>
              <a:pPr>
                <a:defRPr/>
              </a:pPr>
              <a:t>1/23/19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7BA1E-5AEE-0848-B159-D08119129E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4005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F5EC5-348B-4F46-AC18-00F79B89CD14}" type="datetime1">
              <a:rPr lang="en-US"/>
              <a:pPr>
                <a:defRPr/>
              </a:pPr>
              <a:t>1/23/19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6FFCE-433B-9749-914A-BACDB4B550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2450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1"/>
            <a:ext cx="3509683" cy="2209800"/>
          </a:xfrm>
        </p:spPr>
        <p:txBody>
          <a:bodyPr anchor="b"/>
          <a:lstStyle>
            <a:lvl1pPr algn="l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0" y="273051"/>
            <a:ext cx="365760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649072"/>
            <a:ext cx="3509683" cy="3388192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55B71209-F1C3-7C46-9F68-042B321D8188}" type="datetime1">
              <a:rPr lang="en-US"/>
              <a:pPr>
                <a:defRPr/>
              </a:pPr>
              <a:t>1/23/19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C176D-8704-9243-9894-681A807A35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1875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6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6" y="2649071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28600" y="1143000"/>
            <a:ext cx="4267200" cy="4267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74AD87C5-A53A-8A40-85FF-A2ED11E70D15}" type="datetime1">
              <a:rPr lang="en-US"/>
              <a:pPr>
                <a:defRPr/>
              </a:pPr>
              <a:t>1/23/19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422EC1-5676-F448-AF3B-53A5A2FBBA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137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6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6" y="2649071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90600" y="2590800"/>
            <a:ext cx="3505200" cy="3505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2479676" y="1260476"/>
            <a:ext cx="1254125" cy="12541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269876" y="762001"/>
            <a:ext cx="2092325" cy="20923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smtClean="0"/>
              <a:t>Drag picture to placeholder or click icon to add</a:t>
            </a:r>
            <a:endParaRPr noProof="0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F31BE78F-2176-A34C-9117-76D9BB27791A}" type="datetime1">
              <a:rPr lang="en-US"/>
              <a:pPr>
                <a:defRPr/>
              </a:pPr>
              <a:t>1/23/19</a:t>
            </a:fld>
            <a:endParaRPr lang="en-US"/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7D32A-C016-F24B-A613-FDF8AACD23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2630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568389"/>
            <a:ext cx="8228013" cy="3468875"/>
          </a:xfrm>
        </p:spPr>
        <p:txBody>
          <a:bodyPr vert="eaVert"/>
          <a:lstStyle>
            <a:lvl5pPr>
              <a:defRPr/>
            </a:lvl5pPr>
            <a:lvl6pPr marL="1719072">
              <a:defRPr/>
            </a:lvl6pPr>
            <a:lvl7pPr marL="1719072">
              <a:defRPr/>
            </a:lvl7pPr>
            <a:lvl8pPr marL="1719072">
              <a:defRPr/>
            </a:lvl8pPr>
            <a:lvl9pPr marL="1719072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B64D8-0FB0-D64A-9E64-54FA0D1DA8B6}" type="datetime1">
              <a:rPr lang="en-US"/>
              <a:pPr>
                <a:defRPr/>
              </a:pPr>
              <a:t>1/23/19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B17FA-667E-B444-8E99-FD54C8AECA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9356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274639"/>
            <a:ext cx="1524000" cy="5851525"/>
          </a:xfrm>
        </p:spPr>
        <p:txBody>
          <a:bodyPr vert="eaVert" anchor="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16860"/>
            <a:ext cx="6019800" cy="561564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77F34D-A294-684E-B64D-FB518F577311}" type="datetime1">
              <a:rPr lang="en-US"/>
              <a:pPr>
                <a:defRPr/>
              </a:pPr>
              <a:t>1/23/19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3F3D6-C52B-4F46-A8D9-A0FDE3C651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3838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D97B69-C72E-7547-9A4A-AF6CF935C1B0}" type="datetime1">
              <a:rPr lang="en-US"/>
              <a:pPr>
                <a:defRPr/>
              </a:pPr>
              <a:t>1/23/19</a:t>
            </a:fld>
            <a:endParaRPr lang="en-US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68A2BD-916B-9C42-9977-5461A7AC95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6103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274320" y="274320"/>
            <a:ext cx="8595451" cy="822960"/>
          </a:xfrm>
          <a:prstGeom prst="rect">
            <a:avLst/>
          </a:prstGeom>
          <a:noFill/>
          <a:ln>
            <a:noFill/>
          </a:ln>
        </p:spPr>
        <p:txBody>
          <a:bodyPr lIns="82283" tIns="82283" rIns="82283" bIns="82283" anchor="t"/>
          <a:lstStyle>
            <a:lvl1pPr rtl="0">
              <a:spcBef>
                <a:spcPts val="0"/>
              </a:spcBef>
              <a:buSzPct val="99224"/>
              <a:defRPr sz="3800"/>
            </a:lvl1pPr>
            <a:lvl2pPr rtl="0">
              <a:spcBef>
                <a:spcPts val="0"/>
              </a:spcBef>
              <a:buSzPct val="99224"/>
              <a:defRPr sz="3800"/>
            </a:lvl2pPr>
            <a:lvl3pPr rtl="0">
              <a:spcBef>
                <a:spcPts val="0"/>
              </a:spcBef>
              <a:buSzPct val="99224"/>
              <a:defRPr sz="3800"/>
            </a:lvl3pPr>
            <a:lvl4pPr rtl="0">
              <a:spcBef>
                <a:spcPts val="0"/>
              </a:spcBef>
              <a:buSzPct val="99224"/>
              <a:defRPr sz="3800"/>
            </a:lvl4pPr>
            <a:lvl5pPr rtl="0">
              <a:spcBef>
                <a:spcPts val="0"/>
              </a:spcBef>
              <a:buSzPct val="99224"/>
              <a:defRPr sz="3800"/>
            </a:lvl5pPr>
            <a:lvl6pPr rtl="0">
              <a:spcBef>
                <a:spcPts val="0"/>
              </a:spcBef>
              <a:buSzPct val="99224"/>
              <a:defRPr sz="3800"/>
            </a:lvl6pPr>
            <a:lvl7pPr rtl="0">
              <a:spcBef>
                <a:spcPts val="0"/>
              </a:spcBef>
              <a:buSzPct val="99224"/>
              <a:defRPr sz="3800"/>
            </a:lvl7pPr>
            <a:lvl8pPr rtl="0">
              <a:spcBef>
                <a:spcPts val="0"/>
              </a:spcBef>
              <a:buSzPct val="99224"/>
              <a:defRPr sz="3800"/>
            </a:lvl8pPr>
            <a:lvl9pPr rtl="0">
              <a:spcBef>
                <a:spcPts val="0"/>
              </a:spcBef>
              <a:buSzPct val="99224"/>
              <a:defRPr sz="3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274320" y="1645922"/>
            <a:ext cx="8595451" cy="4937759"/>
          </a:xfrm>
          <a:prstGeom prst="rect">
            <a:avLst/>
          </a:prstGeom>
          <a:noFill/>
          <a:ln>
            <a:noFill/>
          </a:ln>
        </p:spPr>
        <p:txBody>
          <a:bodyPr lIns="82283" tIns="82283" rIns="82283" bIns="82283"/>
          <a:lstStyle>
            <a:lvl1pPr rtl="0">
              <a:spcBef>
                <a:spcPts val="0"/>
              </a:spcBef>
              <a:buSzPct val="98765"/>
              <a:defRPr sz="2400"/>
            </a:lvl1pPr>
            <a:lvl2pPr rtl="0">
              <a:spcBef>
                <a:spcPts val="0"/>
              </a:spcBef>
              <a:buSzPct val="98765"/>
              <a:defRPr sz="2400"/>
            </a:lvl2pPr>
            <a:lvl3pPr rtl="0">
              <a:spcBef>
                <a:spcPts val="0"/>
              </a:spcBef>
              <a:buSzPct val="98765"/>
              <a:defRPr sz="2400"/>
            </a:lvl3pPr>
            <a:lvl4pPr rtl="0">
              <a:spcBef>
                <a:spcPts val="0"/>
              </a:spcBef>
              <a:buSzPct val="98765"/>
              <a:defRPr sz="2400"/>
            </a:lvl4pPr>
            <a:lvl5pPr rtl="0">
              <a:spcBef>
                <a:spcPts val="0"/>
              </a:spcBef>
              <a:buSzPct val="98765"/>
              <a:defRPr sz="2400"/>
            </a:lvl5pPr>
            <a:lvl6pPr rtl="0">
              <a:spcBef>
                <a:spcPts val="0"/>
              </a:spcBef>
              <a:buSzPct val="98765"/>
              <a:defRPr sz="2400"/>
            </a:lvl6pPr>
            <a:lvl7pPr rtl="0">
              <a:spcBef>
                <a:spcPts val="0"/>
              </a:spcBef>
              <a:buSzPct val="98765"/>
              <a:defRPr sz="2400"/>
            </a:lvl7pPr>
            <a:lvl8pPr rtl="0">
              <a:spcBef>
                <a:spcPts val="0"/>
              </a:spcBef>
              <a:buSzPct val="98765"/>
              <a:defRPr sz="2400"/>
            </a:lvl8pPr>
            <a:lvl9pPr rtl="0">
              <a:spcBef>
                <a:spcPts val="0"/>
              </a:spcBef>
              <a:buSzPct val="98765"/>
              <a:defRPr sz="2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946554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274320" y="6035042"/>
            <a:ext cx="8595451" cy="548639"/>
          </a:xfrm>
          <a:prstGeom prst="rect">
            <a:avLst/>
          </a:prstGeom>
          <a:noFill/>
          <a:ln>
            <a:noFill/>
          </a:ln>
        </p:spPr>
        <p:txBody>
          <a:bodyPr lIns="82283" tIns="82283" rIns="82283" bIns="82283"/>
          <a:lstStyle>
            <a:lvl1pPr algn="ctr" rtl="0">
              <a:spcBef>
                <a:spcPts val="0"/>
              </a:spcBef>
              <a:buSzPct val="100000"/>
              <a:defRPr sz="2900"/>
            </a:lvl1pPr>
            <a:lvl2pPr algn="ctr" rtl="0">
              <a:spcBef>
                <a:spcPts val="0"/>
              </a:spcBef>
              <a:buSzPct val="100000"/>
              <a:defRPr sz="2900"/>
            </a:lvl2pPr>
            <a:lvl3pPr algn="ctr" rtl="0">
              <a:spcBef>
                <a:spcPts val="0"/>
              </a:spcBef>
              <a:buSzPct val="100000"/>
              <a:defRPr sz="2900"/>
            </a:lvl3pPr>
            <a:lvl4pPr algn="ctr" rtl="0">
              <a:spcBef>
                <a:spcPts val="0"/>
              </a:spcBef>
              <a:buSzPct val="100000"/>
              <a:defRPr sz="2900"/>
            </a:lvl4pPr>
            <a:lvl5pPr algn="ctr" rtl="0">
              <a:spcBef>
                <a:spcPts val="0"/>
              </a:spcBef>
              <a:buSzPct val="100000"/>
              <a:defRPr sz="2900"/>
            </a:lvl5pPr>
            <a:lvl6pPr algn="ctr" rtl="0">
              <a:spcBef>
                <a:spcPts val="0"/>
              </a:spcBef>
              <a:buSzPct val="100000"/>
              <a:defRPr sz="2900"/>
            </a:lvl6pPr>
            <a:lvl7pPr algn="ctr" rtl="0">
              <a:spcBef>
                <a:spcPts val="0"/>
              </a:spcBef>
              <a:buSzPct val="100000"/>
              <a:defRPr sz="2900"/>
            </a:lvl7pPr>
            <a:lvl8pPr algn="ctr" rtl="0">
              <a:spcBef>
                <a:spcPts val="0"/>
              </a:spcBef>
              <a:buSzPct val="100000"/>
              <a:defRPr sz="2900"/>
            </a:lvl8pPr>
            <a:lvl9pPr algn="ctr" rtl="0">
              <a:spcBef>
                <a:spcPts val="0"/>
              </a:spcBef>
              <a:buSzPct val="100000"/>
              <a:defRPr sz="29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82683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F7F5A0-EB3D-E349-911D-37E223FDE3A7}" type="datetime1">
              <a:rPr lang="en-US"/>
              <a:pPr>
                <a:defRPr/>
              </a:pPr>
              <a:t>1/23/19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BEFC8-EA8D-7D40-BF32-AC49340C7F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869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293101" y="5803901"/>
            <a:ext cx="366987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4400" smtClean="0">
                <a:solidFill>
                  <a:schemeClr val="accent1"/>
                </a:solidFill>
                <a:latin typeface="Wingdings" charset="0"/>
              </a:rPr>
              <a:t>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36694"/>
            <a:ext cx="6400800" cy="1362075"/>
          </a:xfrm>
        </p:spPr>
        <p:txBody>
          <a:bodyPr anchor="b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1" y="3609696"/>
            <a:ext cx="5181601" cy="1500187"/>
          </a:xfrm>
        </p:spPr>
        <p:txBody>
          <a:bodyPr/>
          <a:lstStyle>
            <a:lvl1pPr marL="0" indent="0" algn="r">
              <a:spcBef>
                <a:spcPts val="300"/>
              </a:spcBef>
              <a:buNone/>
              <a:defRPr sz="180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D7A880E4-CAEA-AB4D-9FC2-CD20ABC6FC7D}" type="datetime1">
              <a:rPr lang="en-US"/>
              <a:pPr>
                <a:defRPr/>
              </a:pPr>
              <a:t>1/23/19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239000" y="6356351"/>
            <a:ext cx="14462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34B137C2-A76E-624C-9745-3582FECA6B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559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4753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tabLst/>
              <a:defRPr sz="1600"/>
            </a:lvl6pPr>
            <a:lvl7pPr marL="2173288" indent="-227013">
              <a:tabLst/>
              <a:defRPr sz="1600"/>
            </a:lvl7pPr>
            <a:lvl8pPr marL="2398713" indent="-227013">
              <a:tabLst/>
              <a:defRPr sz="1600"/>
            </a:lvl8pPr>
            <a:lvl9pPr marL="2625725" indent="-227013">
              <a:tabLst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04AE1-0E82-A843-B1B7-030EF993FB5A}" type="datetime1">
              <a:rPr lang="en-US"/>
              <a:pPr>
                <a:defRPr/>
              </a:pPr>
              <a:t>1/23/19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D151E-7D4F-CD46-8F24-7E7C6C9FC4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250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" y="3160060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1579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1579" y="3160060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9FEAD8-ED23-A54B-A2C1-A5532E6EBB0E}" type="datetime1">
              <a:rPr lang="en-US"/>
              <a:pPr>
                <a:defRPr/>
              </a:pPr>
              <a:t>1/23/19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6A2D9-4BDC-4A4C-B1BB-BCA75CBF9F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465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784475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62000" y="4497070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9AE70-4785-6A40-8FC0-DADD2D07218A}" type="datetime1">
              <a:rPr lang="en-US"/>
              <a:pPr>
                <a:defRPr/>
              </a:pPr>
              <a:t>1/23/19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68DED-14DD-954B-9003-30D7A68F03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767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731A55-5595-EA4E-B837-E4ADE02FBDC9}" type="datetime1">
              <a:rPr lang="en-US"/>
              <a:pPr>
                <a:defRPr/>
              </a:pPr>
              <a:t>1/23/19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E1E79-B77E-4D4A-861A-0B145D0E19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3691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739775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739775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41E1E-CDAF-5B41-9D10-2050AC29BD23}" type="datetime1">
              <a:rPr lang="en-US"/>
              <a:pPr>
                <a:defRPr/>
              </a:pPr>
              <a:t>1/23/19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5F8F1-8A26-DE44-A4BC-F1A2563706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663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974138-2F55-7D4A-B38A-35C337E96B70}" type="datetime1">
              <a:rPr lang="en-US"/>
              <a:pPr>
                <a:defRPr/>
              </a:pPr>
              <a:t>1/23/19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AD5A1E-227C-8C49-964C-B33C12EEAF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78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4448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39777" y="2770189"/>
            <a:ext cx="7662863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CF798E9A-26AA-604F-971C-EC6051D63EEF}" type="datetime1">
              <a:rPr lang="en-US"/>
              <a:pPr>
                <a:defRPr/>
              </a:pPr>
              <a:t>1/23/19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89613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1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ECBD684F-857A-1D47-A670-51AD6213BD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6" r:id="rId1"/>
    <p:sldLayoutId id="2147484098" r:id="rId2"/>
    <p:sldLayoutId id="2147484107" r:id="rId3"/>
    <p:sldLayoutId id="2147484099" r:id="rId4"/>
    <p:sldLayoutId id="2147484100" r:id="rId5"/>
    <p:sldLayoutId id="2147484101" r:id="rId6"/>
    <p:sldLayoutId id="2147484102" r:id="rId7"/>
    <p:sldLayoutId id="2147484103" r:id="rId8"/>
    <p:sldLayoutId id="2147484104" r:id="rId9"/>
    <p:sldLayoutId id="2147484108" r:id="rId10"/>
    <p:sldLayoutId id="2147484109" r:id="rId11"/>
    <p:sldLayoutId id="2147484110" r:id="rId12"/>
    <p:sldLayoutId id="2147484111" r:id="rId13"/>
    <p:sldLayoutId id="2147484105" r:id="rId14"/>
    <p:sldLayoutId id="2147484112" r:id="rId15"/>
    <p:sldLayoutId id="2147484113" r:id="rId16"/>
    <p:sldLayoutId id="2147484114" r:id="rId17"/>
    <p:sldLayoutId id="2147484115" r:id="rId18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600" kern="12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Calisto MT" charset="0"/>
          <a:ea typeface="ＭＳ Ｐゴシック" charset="0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Calisto MT" charset="0"/>
          <a:ea typeface="ＭＳ Ｐゴシック" charset="0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Calisto MT" charset="0"/>
          <a:ea typeface="ＭＳ Ｐゴシック" charset="0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Calisto MT" charset="0"/>
          <a:ea typeface="ＭＳ Ｐゴシック" charset="0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Calisto MT" charset="0"/>
          <a:ea typeface="ＭＳ Ｐゴシック" charset="0"/>
          <a:cs typeface="ＭＳ Ｐゴシック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Calisto MT" charset="0"/>
          <a:ea typeface="ＭＳ Ｐゴシック" charset="0"/>
          <a:cs typeface="ＭＳ Ｐゴシック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Calisto MT" charset="0"/>
          <a:ea typeface="ＭＳ Ｐゴシック" charset="0"/>
          <a:cs typeface="ＭＳ Ｐゴシック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600">
          <a:solidFill>
            <a:schemeClr val="bg1"/>
          </a:solidFill>
          <a:latin typeface="Calisto MT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ts val="2000"/>
        </a:spcBef>
        <a:spcAft>
          <a:spcPct val="0"/>
        </a:spcAft>
        <a:buClr>
          <a:schemeClr val="accent1"/>
        </a:buClr>
        <a:buSzPct val="90000"/>
        <a:buFont typeface="Wingdings" charset="0"/>
        <a:buChar char="S"/>
        <a:defRPr sz="2200" kern="1200">
          <a:solidFill>
            <a:srgbClr val="595959"/>
          </a:solidFill>
          <a:latin typeface="+mn-lt"/>
          <a:ea typeface="ＭＳ Ｐゴシック" charset="0"/>
          <a:cs typeface="ＭＳ Ｐゴシック" charset="0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C1F944"/>
        </a:buClr>
        <a:buSzPct val="90000"/>
        <a:buFont typeface="Wingdings" charset="0"/>
        <a:buChar char="S"/>
        <a:defRPr sz="2000" kern="1200">
          <a:solidFill>
            <a:srgbClr val="595959"/>
          </a:solidFill>
          <a:latin typeface="+mn-lt"/>
          <a:ea typeface="ＭＳ Ｐゴシック" charset="0"/>
          <a:cs typeface="+mn-cs"/>
        </a:defRPr>
      </a:lvl2pPr>
      <a:lvl3pPr marL="1035050" indent="-3492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90000"/>
        <a:buFont typeface="Wingdings" charset="0"/>
        <a:buChar char="S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3pPr>
      <a:lvl4pPr marL="1371600" indent="-336550" algn="l" rtl="0" eaLnBrk="0" fontAlgn="base" hangingPunct="0">
        <a:spcBef>
          <a:spcPts val="600"/>
        </a:spcBef>
        <a:spcAft>
          <a:spcPct val="0"/>
        </a:spcAft>
        <a:buClr>
          <a:srgbClr val="C1F944"/>
        </a:buClr>
        <a:buSzPct val="90000"/>
        <a:buFont typeface="Wingdings" charset="0"/>
        <a:buChar char="S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4pPr>
      <a:lvl5pPr marL="1720850" indent="-3492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90000"/>
        <a:buFont typeface="Wingdings" charset="0"/>
        <a:buChar char="S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8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microsoft.com/office/2007/relationships/hdphoto" Target="../media/hdphoto1.wdp"/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4" Type="http://schemas.microsoft.com/office/2007/relationships/hdphoto" Target="../media/hdphoto2.wdp"/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www.methodtestprep.com/act-power-classes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methodtestprep.com" TargetMode="External"/><Relationship Id="rId3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4"/>
          <p:cNvSpPr>
            <a:spLocks noGrp="1"/>
          </p:cNvSpPr>
          <p:nvPr>
            <p:ph type="ctrTitle"/>
          </p:nvPr>
        </p:nvSpPr>
        <p:spPr>
          <a:xfrm>
            <a:off x="457200" y="584200"/>
            <a:ext cx="8228013" cy="3289300"/>
          </a:xfrm>
          <a:extLst/>
        </p:spPr>
        <p:txBody>
          <a:bodyPr/>
          <a:lstStyle/>
          <a:p>
            <a:pPr eaLnBrk="1" hangingPunct="1">
              <a:defRPr/>
            </a:pPr>
            <a:r>
              <a:rPr 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nir Book" charset="0"/>
                <a:cs typeface="Avenir Book" charset="0"/>
              </a:rPr>
              <a:t>The following Slides Have Been Prepared by Method Test Prep and Were Presented </a:t>
            </a:r>
            <a:r>
              <a:rPr lang="en-US" sz="28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nir Book" charset="0"/>
                <a:cs typeface="Avenir Book" charset="0"/>
              </a:rPr>
              <a:t>D</a:t>
            </a:r>
            <a:r>
              <a:rPr lang="en-US" sz="28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nir Book" charset="0"/>
                <a:cs typeface="Avenir Book" charset="0"/>
              </a:rPr>
              <a:t>uring </a:t>
            </a:r>
            <a:r>
              <a:rPr 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nir Book" charset="0"/>
                <a:cs typeface="Avenir Book" charset="0"/>
              </a:rPr>
              <a:t/>
            </a:r>
            <a:br>
              <a:rPr lang="en-US" sz="36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nir Book" charset="0"/>
                <a:cs typeface="Avenir Book" charset="0"/>
              </a:rPr>
            </a:b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nir Book" charset="0"/>
                <a:cs typeface="Avenir Book" charset="0"/>
              </a:rPr>
              <a:t>Sophomore Parents’ </a:t>
            </a:r>
            <a:b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nir Book" charset="0"/>
                <a:cs typeface="Avenir Book" charset="0"/>
              </a:rPr>
            </a:b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nir Book" charset="0"/>
                <a:cs typeface="Avenir Book" charset="0"/>
              </a:rPr>
              <a:t>Guidance Night </a:t>
            </a: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nir Book" charset="0"/>
                <a:cs typeface="Avenir Book" charset="0"/>
              </a:rPr>
              <a:t/>
            </a:r>
            <a:b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nir Book" charset="0"/>
                <a:cs typeface="Avenir Book" charset="0"/>
              </a:rPr>
            </a:b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venir Book" charset="0"/>
                <a:cs typeface="Avenir Book" charset="0"/>
              </a:rPr>
              <a:t>January 22, 2019</a:t>
            </a:r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venir Book" charset="0"/>
              <a:cs typeface="Avenir Book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>
          <a:xfrm>
            <a:off x="457200" y="344488"/>
            <a:ext cx="8229600" cy="1370012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venir Book" charset="0"/>
                <a:cs typeface="Avenir Book" charset="0"/>
              </a:rPr>
              <a:t>English /</a:t>
            </a:r>
            <a:br>
              <a:rPr lang="en-US" dirty="0" smtClean="0">
                <a:latin typeface="Avenir Book" charset="0"/>
                <a:cs typeface="Avenir Book" charset="0"/>
              </a:rPr>
            </a:br>
            <a:r>
              <a:rPr lang="en-US" dirty="0" smtClean="0">
                <a:latin typeface="Avenir Book" charset="0"/>
                <a:cs typeface="Avenir Book" charset="0"/>
              </a:rPr>
              <a:t> Writing </a:t>
            </a:r>
            <a:r>
              <a:rPr lang="en-US" dirty="0">
                <a:latin typeface="Avenir Book" charset="0"/>
                <a:cs typeface="Avenir Book" charset="0"/>
              </a:rPr>
              <a:t>&amp; Language</a:t>
            </a:r>
          </a:p>
        </p:txBody>
      </p:sp>
      <p:sp>
        <p:nvSpPr>
          <p:cNvPr id="35842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60601"/>
            <a:ext cx="3962400" cy="4032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b="0" dirty="0" smtClean="0">
                <a:latin typeface="Avenir Book" charset="0"/>
                <a:cs typeface="Avenir Book" charset="0"/>
              </a:rPr>
              <a:t>SAT</a:t>
            </a:r>
            <a:endParaRPr lang="en-US" b="0" dirty="0">
              <a:latin typeface="Avenir Book" charset="0"/>
              <a:cs typeface="Avenir Book" charset="0"/>
            </a:endParaRPr>
          </a:p>
        </p:txBody>
      </p:sp>
      <p:sp>
        <p:nvSpPr>
          <p:cNvPr id="35844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2325" y="2260601"/>
            <a:ext cx="4054475" cy="4159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b="0" dirty="0" smtClean="0">
                <a:latin typeface="Avenir Book" charset="0"/>
                <a:cs typeface="Avenir Book" charset="0"/>
              </a:rPr>
              <a:t>ACT</a:t>
            </a:r>
            <a:endParaRPr lang="en-US" b="0" dirty="0">
              <a:latin typeface="Avenir Book" charset="0"/>
              <a:cs typeface="Avenir Book" charset="0"/>
            </a:endParaRPr>
          </a:p>
        </p:txBody>
      </p:sp>
      <p:sp>
        <p:nvSpPr>
          <p:cNvPr id="35845" name="Content Placeholder 5"/>
          <p:cNvSpPr>
            <a:spLocks noGrp="1"/>
          </p:cNvSpPr>
          <p:nvPr>
            <p:ph sz="quarter" idx="4"/>
          </p:nvPr>
        </p:nvSpPr>
        <p:spPr>
          <a:xfrm>
            <a:off x="4632326" y="2843214"/>
            <a:ext cx="4143375" cy="3405187"/>
          </a:xfrm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Wingdings" charset="0"/>
              <a:buChar char="u"/>
            </a:pPr>
            <a:r>
              <a:rPr lang="en-US" sz="1600" b="1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Content Areas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Improving sentences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Finding 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errors; diction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All passage-based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Structure, punctuation, 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rhetorical</a:t>
            </a:r>
          </a:p>
          <a:p>
            <a:pPr marL="349250" lvl="1" indent="0" eaLnBrk="1" hangingPunct="1">
              <a:buNone/>
            </a:pP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eaLnBrk="1" hangingPunct="1">
              <a:buFont typeface="Wingdings" charset="0"/>
              <a:buChar char="u"/>
            </a:pPr>
            <a:r>
              <a:rPr lang="en-US" sz="1600" b="1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Structure </a:t>
            </a:r>
            <a:r>
              <a:rPr lang="en-US" sz="1600" b="1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&amp; Scoring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1 section; 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75 </a:t>
            </a: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questions 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/ 45 mins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lvl="1" eaLnBrk="1" hangingPunct="1">
              <a:buFont typeface="Wingdings" charset="0"/>
              <a:buChar char="u"/>
            </a:pP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Score Range: Raw  0-75 / Scale 1-36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eaLnBrk="1" hangingPunct="1">
              <a:buFont typeface="Wingdings" charset="0"/>
              <a:buChar char="u"/>
            </a:pP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</p:txBody>
      </p:sp>
      <p:sp>
        <p:nvSpPr>
          <p:cNvPr id="8" name="Content Placeholder 5"/>
          <p:cNvSpPr>
            <a:spLocks noGrp="1"/>
          </p:cNvSpPr>
          <p:nvPr>
            <p:ph sz="quarter" idx="4"/>
          </p:nvPr>
        </p:nvSpPr>
        <p:spPr>
          <a:xfrm>
            <a:off x="365126" y="2841627"/>
            <a:ext cx="4143375" cy="3405187"/>
          </a:xfrm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Wingdings" charset="0"/>
              <a:buChar char="u"/>
            </a:pPr>
            <a:r>
              <a:rPr lang="en-US" sz="1600" b="1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Content Areas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Improving sentences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Finding 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errors; diction 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All passage-based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Structure, punctuation, 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rhetorical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Graphics integration</a:t>
            </a:r>
          </a:p>
          <a:p>
            <a:pPr eaLnBrk="1" hangingPunct="1">
              <a:buFont typeface="Wingdings" charset="0"/>
              <a:buChar char="u"/>
            </a:pPr>
            <a:r>
              <a:rPr lang="en-US" sz="1600" b="1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Structure &amp; Scoring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1 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section: </a:t>
            </a: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44 questions 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/ 35 mins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lvl="1" eaLnBrk="1" hangingPunct="1">
              <a:buFont typeface="Wingdings" charset="0"/>
              <a:buChar char="u"/>
            </a:pP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Score Range: </a:t>
            </a: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10-40 (combine w/ Reading 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for </a:t>
            </a: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score 200-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800)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eaLnBrk="1" hangingPunct="1">
              <a:buFont typeface="Wingdings" charset="0"/>
              <a:buChar char="u"/>
            </a:pP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3948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latin typeface="Avenir Book" charset="0"/>
                <a:cs typeface="Avenir Book" charset="0"/>
              </a:rPr>
              <a:t>Mathematics</a:t>
            </a:r>
          </a:p>
        </p:txBody>
      </p:sp>
      <p:sp>
        <p:nvSpPr>
          <p:cNvPr id="36866" name="Text Placeholder 2"/>
          <p:cNvSpPr>
            <a:spLocks noGrp="1"/>
          </p:cNvSpPr>
          <p:nvPr>
            <p:ph type="body" idx="1"/>
          </p:nvPr>
        </p:nvSpPr>
        <p:spPr>
          <a:xfrm>
            <a:off x="512765" y="2133601"/>
            <a:ext cx="3767137" cy="492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Avenir Book" charset="0"/>
                <a:cs typeface="Avenir Book" charset="0"/>
              </a:rPr>
              <a:t>SAT</a:t>
            </a:r>
            <a:endParaRPr lang="en-US" dirty="0">
              <a:latin typeface="Avenir Book" charset="0"/>
              <a:cs typeface="Avenir Book" charset="0"/>
            </a:endParaRPr>
          </a:p>
        </p:txBody>
      </p:sp>
      <p:sp>
        <p:nvSpPr>
          <p:cNvPr id="36868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35525" y="2133601"/>
            <a:ext cx="3767139" cy="4921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Avenir Book" charset="0"/>
                <a:cs typeface="Avenir Book" charset="0"/>
              </a:rPr>
              <a:t>ACT</a:t>
            </a:r>
            <a:endParaRPr lang="en-US" dirty="0">
              <a:latin typeface="Avenir Book" charset="0"/>
              <a:cs typeface="Avenir Book" charset="0"/>
            </a:endParaRPr>
          </a:p>
        </p:txBody>
      </p:sp>
      <p:sp>
        <p:nvSpPr>
          <p:cNvPr id="36869" name="Content Placeholder 5"/>
          <p:cNvSpPr>
            <a:spLocks noGrp="1"/>
          </p:cNvSpPr>
          <p:nvPr>
            <p:ph sz="quarter" idx="4"/>
          </p:nvPr>
        </p:nvSpPr>
        <p:spPr>
          <a:xfrm>
            <a:off x="4657726" y="2792414"/>
            <a:ext cx="4270375" cy="3519487"/>
          </a:xfrm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Wingdings" charset="0"/>
              <a:buChar char="u"/>
            </a:pPr>
            <a:r>
              <a:rPr lang="en-US" sz="1600" b="1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Content Areas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Algebra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lvl="1" eaLnBrk="1" hangingPunct="1">
              <a:buFont typeface="Wingdings" charset="0"/>
              <a:buChar char="u"/>
            </a:pP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Geometry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Algebra 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II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lvl="1" eaLnBrk="1" hangingPunct="1">
              <a:buFont typeface="Wingdings" charset="0"/>
              <a:buChar char="u"/>
            </a:pP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Trigonometry </a:t>
            </a: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(some)</a:t>
            </a:r>
          </a:p>
          <a:p>
            <a:pPr eaLnBrk="1" hangingPunct="1">
              <a:buFont typeface="Wingdings" charset="0"/>
              <a:buChar char="u"/>
            </a:pPr>
            <a:r>
              <a:rPr lang="en-US" sz="1600" b="1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Structure &amp; Scoring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1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 sections: 60 questions / 60 mins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lvl="1" eaLnBrk="1" hangingPunct="1">
              <a:buFont typeface="Wingdings" charset="0"/>
              <a:buChar char="u"/>
            </a:pP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Score Range</a:t>
            </a: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: 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Raw 0-60 / Scale 1-36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eaLnBrk="1" hangingPunct="1">
              <a:buFont typeface="Wingdings" charset="0"/>
              <a:buChar char="u"/>
            </a:pP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</p:txBody>
      </p:sp>
      <p:sp>
        <p:nvSpPr>
          <p:cNvPr id="8" name="Content Placeholder 5"/>
          <p:cNvSpPr>
            <a:spLocks noGrp="1"/>
          </p:cNvSpPr>
          <p:nvPr>
            <p:ph sz="quarter" idx="4"/>
          </p:nvPr>
        </p:nvSpPr>
        <p:spPr>
          <a:xfrm>
            <a:off x="200026" y="2778127"/>
            <a:ext cx="4270375" cy="3519487"/>
          </a:xfrm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Wingdings" charset="0"/>
              <a:buChar char="u"/>
            </a:pPr>
            <a:r>
              <a:rPr lang="en-US" sz="1600" b="1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Content Areas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Algebra (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emphasis)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Geometry 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(less</a:t>
            </a: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)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Algebra II (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more)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lvl="1" eaLnBrk="1" hangingPunct="1">
              <a:buFont typeface="Wingdings" charset="0"/>
              <a:buChar char="u"/>
            </a:pP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Trigonometry </a:t>
            </a: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(some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)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Data &amp; S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tatistics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eaLnBrk="1" hangingPunct="1">
              <a:buFont typeface="Wingdings" charset="0"/>
              <a:buChar char="u"/>
            </a:pPr>
            <a:r>
              <a:rPr lang="en-US" sz="1600" b="1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Structure &amp; Scoring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2 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sections: </a:t>
            </a: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57 questions</a:t>
            </a:r>
          </a:p>
          <a:p>
            <a:pPr lvl="2" eaLnBrk="1" hangingPunct="1">
              <a:buFont typeface="Wingdings" charset="0"/>
              <a:buChar char="u"/>
            </a:pPr>
            <a:r>
              <a:rPr lang="en-US" sz="1600" dirty="0" err="1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Calc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: 55 </a:t>
            </a: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min / No-</a:t>
            </a:r>
            <a:r>
              <a:rPr lang="en-US" sz="1600" dirty="0" err="1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Calc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: 25 </a:t>
            </a: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min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Score 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Range</a:t>
            </a: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: 200-800</a:t>
            </a:r>
          </a:p>
          <a:p>
            <a:pPr eaLnBrk="1" hangingPunct="1">
              <a:buFont typeface="Wingdings" charset="0"/>
              <a:buChar char="u"/>
            </a:pP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204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venir Book" charset="0"/>
                <a:cs typeface="Avenir Book" charset="0"/>
              </a:rPr>
              <a:t>Essay</a:t>
            </a:r>
          </a:p>
        </p:txBody>
      </p:sp>
      <p:sp>
        <p:nvSpPr>
          <p:cNvPr id="37890" name="Text Placeholder 2"/>
          <p:cNvSpPr>
            <a:spLocks noGrp="1"/>
          </p:cNvSpPr>
          <p:nvPr>
            <p:ph type="body" idx="1"/>
          </p:nvPr>
        </p:nvSpPr>
        <p:spPr>
          <a:xfrm>
            <a:off x="419100" y="1914525"/>
            <a:ext cx="4175125" cy="7620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b="0" dirty="0" smtClean="0">
                <a:latin typeface="Avenir Book" charset="0"/>
                <a:cs typeface="Avenir Book" charset="0"/>
              </a:rPr>
              <a:t>SAT</a:t>
            </a:r>
            <a:endParaRPr lang="en-US" b="0" dirty="0">
              <a:latin typeface="Avenir Book" charset="0"/>
              <a:cs typeface="Avenir Book" charset="0"/>
            </a:endParaRPr>
          </a:p>
        </p:txBody>
      </p:sp>
      <p:sp>
        <p:nvSpPr>
          <p:cNvPr id="3789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2025" y="2159001"/>
            <a:ext cx="3767139" cy="5175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b="0" dirty="0" smtClean="0">
                <a:latin typeface="Avenir Book" charset="0"/>
                <a:cs typeface="Avenir Book" charset="0"/>
              </a:rPr>
              <a:t>ACT</a:t>
            </a:r>
            <a:endParaRPr lang="en-US" b="0" dirty="0">
              <a:latin typeface="Avenir Book" charset="0"/>
              <a:cs typeface="Avenir Book" charset="0"/>
            </a:endParaRPr>
          </a:p>
        </p:txBody>
      </p:sp>
      <p:sp>
        <p:nvSpPr>
          <p:cNvPr id="8" name="Content Placeholder 5"/>
          <p:cNvSpPr>
            <a:spLocks noGrp="1"/>
          </p:cNvSpPr>
          <p:nvPr>
            <p:ph sz="quarter" idx="4"/>
          </p:nvPr>
        </p:nvSpPr>
        <p:spPr>
          <a:xfrm>
            <a:off x="457200" y="2843213"/>
            <a:ext cx="4054475" cy="3278187"/>
          </a:xfrm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Wingdings" charset="0"/>
              <a:buChar char="u"/>
            </a:pPr>
            <a:r>
              <a:rPr lang="en-US" dirty="0">
                <a:solidFill>
                  <a:schemeClr val="tx1"/>
                </a:solidFill>
                <a:latin typeface="Avenir Book" charset="0"/>
                <a:cs typeface="Avenir Book" charset="0"/>
              </a:rPr>
              <a:t>Students will formulate arguments based on a provided document</a:t>
            </a:r>
          </a:p>
          <a:p>
            <a:pPr eaLnBrk="1" hangingPunct="1">
              <a:buFont typeface="Wingdings" charset="0"/>
              <a:buChar char="u"/>
            </a:pPr>
            <a:r>
              <a:rPr lang="en-US" dirty="0" smtClean="0">
                <a:solidFill>
                  <a:schemeClr val="tx1"/>
                </a:solidFill>
                <a:latin typeface="Avenir Book" charset="0"/>
                <a:cs typeface="Avenir Book" charset="0"/>
              </a:rPr>
              <a:t>Understanding and analysis of a writer’s argument and the development of ideas</a:t>
            </a:r>
            <a:endParaRPr lang="en-US" altLang="ja-JP" dirty="0">
              <a:solidFill>
                <a:schemeClr val="tx1"/>
              </a:solidFill>
              <a:latin typeface="Avenir Book" charset="0"/>
              <a:cs typeface="Avenir Book" charset="0"/>
            </a:endParaRPr>
          </a:p>
          <a:p>
            <a:pPr eaLnBrk="1" hangingPunct="1">
              <a:buFont typeface="Wingdings" charset="0"/>
              <a:buChar char="u"/>
            </a:pPr>
            <a:r>
              <a:rPr lang="en-US" dirty="0">
                <a:solidFill>
                  <a:schemeClr val="tx1"/>
                </a:solidFill>
                <a:latin typeface="Avenir Book" charset="0"/>
                <a:cs typeface="Avenir Book" charset="0"/>
              </a:rPr>
              <a:t>Structure &amp; Scoring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dirty="0">
                <a:solidFill>
                  <a:schemeClr val="tx1"/>
                </a:solidFill>
                <a:latin typeface="Avenir Book" charset="0"/>
                <a:cs typeface="Avenir Book" charset="0"/>
              </a:rPr>
              <a:t>50 </a:t>
            </a:r>
            <a:r>
              <a:rPr lang="en-US" dirty="0" smtClean="0">
                <a:solidFill>
                  <a:schemeClr val="tx1"/>
                </a:solidFill>
                <a:latin typeface="Avenir Book" charset="0"/>
                <a:cs typeface="Avenir Book" charset="0"/>
              </a:rPr>
              <a:t>mins</a:t>
            </a:r>
            <a:endParaRPr lang="en-US" dirty="0">
              <a:solidFill>
                <a:schemeClr val="tx1"/>
              </a:solidFill>
              <a:latin typeface="Avenir Book" charset="0"/>
              <a:cs typeface="Avenir Book" charset="0"/>
            </a:endParaRPr>
          </a:p>
          <a:p>
            <a:pPr lvl="1" eaLnBrk="1" hangingPunct="1">
              <a:buFont typeface="Wingdings" charset="0"/>
              <a:buChar char="u"/>
            </a:pPr>
            <a:r>
              <a:rPr lang="en-US" dirty="0">
                <a:solidFill>
                  <a:schemeClr val="tx1"/>
                </a:solidFill>
                <a:latin typeface="Avenir Book" charset="0"/>
                <a:cs typeface="Avenir Book" charset="0"/>
              </a:rPr>
              <a:t>Graded </a:t>
            </a:r>
            <a:r>
              <a:rPr lang="en-US" dirty="0" smtClean="0">
                <a:solidFill>
                  <a:schemeClr val="tx1"/>
                </a:solidFill>
                <a:latin typeface="Avenir Book" charset="0"/>
                <a:cs typeface="Avenir Book" charset="0"/>
              </a:rPr>
              <a:t>2-8 (on 3 areas)</a:t>
            </a:r>
            <a:endParaRPr lang="en-US" dirty="0">
              <a:solidFill>
                <a:schemeClr val="tx1"/>
              </a:solidFill>
              <a:latin typeface="Avenir Book" charset="0"/>
              <a:cs typeface="Avenir Book" charset="0"/>
            </a:endParaRPr>
          </a:p>
          <a:p>
            <a:pPr lvl="1" eaLnBrk="1" hangingPunct="1">
              <a:buFont typeface="Wingdings" charset="0"/>
              <a:buChar char="u"/>
            </a:pPr>
            <a:r>
              <a:rPr lang="en-US" dirty="0">
                <a:solidFill>
                  <a:schemeClr val="tx1"/>
                </a:solidFill>
                <a:latin typeface="Avenir Book" charset="0"/>
                <a:cs typeface="Avenir Book" charset="0"/>
              </a:rPr>
              <a:t>Separate score (optional)</a:t>
            </a:r>
          </a:p>
          <a:p>
            <a:pPr eaLnBrk="1" hangingPunct="1">
              <a:buFont typeface="Wingdings" charset="0"/>
              <a:buChar char="u"/>
            </a:pPr>
            <a:endParaRPr lang="en-US" dirty="0">
              <a:solidFill>
                <a:schemeClr val="tx1"/>
              </a:solidFill>
              <a:latin typeface="Avenir Book" charset="0"/>
              <a:cs typeface="Avenir Book" charset="0"/>
            </a:endParaRPr>
          </a:p>
        </p:txBody>
      </p:sp>
      <p:sp>
        <p:nvSpPr>
          <p:cNvPr id="10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843213"/>
            <a:ext cx="4054475" cy="3278187"/>
          </a:xfrm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Wingdings" charset="0"/>
              <a:buChar char="u"/>
            </a:pPr>
            <a:r>
              <a:rPr lang="en-US" dirty="0">
                <a:solidFill>
                  <a:schemeClr val="tx1"/>
                </a:solidFill>
                <a:latin typeface="Avenir Book" charset="0"/>
                <a:cs typeface="Avenir Book" charset="0"/>
              </a:rPr>
              <a:t>Students will formulate arguments </a:t>
            </a:r>
            <a:r>
              <a:rPr lang="en-US" dirty="0" smtClean="0">
                <a:solidFill>
                  <a:schemeClr val="tx1"/>
                </a:solidFill>
                <a:latin typeface="Avenir Book" charset="0"/>
                <a:cs typeface="Avenir Book" charset="0"/>
              </a:rPr>
              <a:t>based on a prompt  and varying perspectives provided</a:t>
            </a:r>
            <a:endParaRPr lang="en-US" dirty="0">
              <a:solidFill>
                <a:schemeClr val="tx1"/>
              </a:solidFill>
              <a:latin typeface="Avenir Book" charset="0"/>
              <a:cs typeface="Avenir Book" charset="0"/>
            </a:endParaRPr>
          </a:p>
          <a:p>
            <a:pPr eaLnBrk="1" hangingPunct="1">
              <a:buFont typeface="Wingdings" charset="0"/>
              <a:buChar char="u"/>
            </a:pPr>
            <a:r>
              <a:rPr lang="en-US" dirty="0" smtClean="0">
                <a:solidFill>
                  <a:schemeClr val="tx1"/>
                </a:solidFill>
                <a:latin typeface="Avenir Book" charset="0"/>
                <a:cs typeface="Avenir Book" charset="0"/>
              </a:rPr>
              <a:t>Building an argument in relation to other views; integrating ideas </a:t>
            </a:r>
          </a:p>
          <a:p>
            <a:pPr eaLnBrk="1" hangingPunct="1">
              <a:buFont typeface="Wingdings" charset="0"/>
              <a:buChar char="u"/>
            </a:pPr>
            <a:r>
              <a:rPr lang="en-US" dirty="0" smtClean="0">
                <a:solidFill>
                  <a:schemeClr val="tx1"/>
                </a:solidFill>
                <a:latin typeface="Avenir Book" charset="0"/>
                <a:cs typeface="Avenir Book" charset="0"/>
              </a:rPr>
              <a:t>Structure </a:t>
            </a:r>
            <a:r>
              <a:rPr lang="en-US" dirty="0">
                <a:solidFill>
                  <a:schemeClr val="tx1"/>
                </a:solidFill>
                <a:latin typeface="Avenir Book" charset="0"/>
                <a:cs typeface="Avenir Book" charset="0"/>
              </a:rPr>
              <a:t>&amp; Scoring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dirty="0" smtClean="0">
                <a:solidFill>
                  <a:schemeClr val="tx1"/>
                </a:solidFill>
                <a:latin typeface="Avenir Book" charset="0"/>
                <a:cs typeface="Avenir Book" charset="0"/>
              </a:rPr>
              <a:t>40 mins</a:t>
            </a:r>
            <a:endParaRPr lang="en-US" dirty="0">
              <a:solidFill>
                <a:schemeClr val="tx1"/>
              </a:solidFill>
              <a:latin typeface="Avenir Book" charset="0"/>
              <a:cs typeface="Avenir Book" charset="0"/>
            </a:endParaRPr>
          </a:p>
          <a:p>
            <a:pPr lvl="1" eaLnBrk="1" hangingPunct="1">
              <a:buFont typeface="Wingdings" charset="0"/>
              <a:buChar char="u"/>
            </a:pPr>
            <a:r>
              <a:rPr lang="en-US" dirty="0">
                <a:solidFill>
                  <a:schemeClr val="tx1"/>
                </a:solidFill>
                <a:latin typeface="Avenir Book" charset="0"/>
                <a:cs typeface="Avenir Book" charset="0"/>
              </a:rPr>
              <a:t>Graded </a:t>
            </a:r>
            <a:r>
              <a:rPr lang="en-US" dirty="0" smtClean="0">
                <a:solidFill>
                  <a:schemeClr val="tx1"/>
                </a:solidFill>
                <a:latin typeface="Avenir Book" charset="0"/>
                <a:cs typeface="Avenir Book" charset="0"/>
              </a:rPr>
              <a:t>2-</a:t>
            </a:r>
            <a:r>
              <a:rPr lang="en-US" dirty="0">
                <a:solidFill>
                  <a:schemeClr val="tx1"/>
                </a:solidFill>
                <a:latin typeface="Avenir Book" charset="0"/>
                <a:cs typeface="Avenir Book" charset="0"/>
              </a:rPr>
              <a:t>12 (on </a:t>
            </a:r>
            <a:r>
              <a:rPr lang="en-US" dirty="0" smtClean="0">
                <a:solidFill>
                  <a:schemeClr val="tx1"/>
                </a:solidFill>
                <a:latin typeface="Avenir Book" charset="0"/>
                <a:cs typeface="Avenir Book" charset="0"/>
              </a:rPr>
              <a:t>4 </a:t>
            </a:r>
            <a:r>
              <a:rPr lang="en-US" dirty="0">
                <a:solidFill>
                  <a:schemeClr val="tx1"/>
                </a:solidFill>
                <a:latin typeface="Avenir Book" charset="0"/>
                <a:cs typeface="Avenir Book" charset="0"/>
              </a:rPr>
              <a:t>areas</a:t>
            </a:r>
            <a:r>
              <a:rPr lang="en-US" dirty="0" smtClean="0">
                <a:solidFill>
                  <a:schemeClr val="tx1"/>
                </a:solidFill>
                <a:latin typeface="Avenir Book" charset="0"/>
                <a:cs typeface="Avenir Book" charset="0"/>
              </a:rPr>
              <a:t>)</a:t>
            </a:r>
            <a:endParaRPr lang="en-US" dirty="0">
              <a:solidFill>
                <a:schemeClr val="tx1"/>
              </a:solidFill>
              <a:latin typeface="Avenir Book" charset="0"/>
              <a:cs typeface="Avenir Book" charset="0"/>
            </a:endParaRPr>
          </a:p>
          <a:p>
            <a:pPr lvl="1" eaLnBrk="1" hangingPunct="1">
              <a:buFont typeface="Wingdings" charset="0"/>
              <a:buChar char="u"/>
            </a:pPr>
            <a:r>
              <a:rPr lang="en-US" dirty="0">
                <a:solidFill>
                  <a:schemeClr val="tx1"/>
                </a:solidFill>
                <a:latin typeface="Avenir Book" charset="0"/>
                <a:cs typeface="Avenir Book" charset="0"/>
              </a:rPr>
              <a:t>Separate score (optional)</a:t>
            </a:r>
          </a:p>
          <a:p>
            <a:pPr eaLnBrk="1" hangingPunct="1">
              <a:buFont typeface="Wingdings" charset="0"/>
              <a:buChar char="u"/>
            </a:pPr>
            <a:endParaRPr lang="en-US" dirty="0">
              <a:solidFill>
                <a:schemeClr val="tx1"/>
              </a:solidFill>
              <a:latin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2136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venir Book" charset="0"/>
                <a:cs typeface="Avenir Book" charset="0"/>
              </a:rPr>
              <a:t>SAT</a:t>
            </a:r>
            <a:endParaRPr lang="en-US" dirty="0">
              <a:latin typeface="Avenir Book" charset="0"/>
              <a:cs typeface="Avenir Book" charset="0"/>
            </a:endParaRPr>
          </a:p>
        </p:txBody>
      </p:sp>
      <p:sp>
        <p:nvSpPr>
          <p:cNvPr id="33794" name="Content Placeholder 2"/>
          <p:cNvSpPr>
            <a:spLocks noGrp="1"/>
          </p:cNvSpPr>
          <p:nvPr>
            <p:ph idx="1"/>
          </p:nvPr>
        </p:nvSpPr>
        <p:spPr>
          <a:xfrm>
            <a:off x="457200" y="2179638"/>
            <a:ext cx="8229600" cy="4525962"/>
          </a:xfrm>
        </p:spPr>
        <p:txBody>
          <a:bodyPr/>
          <a:lstStyle/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b="1" u="sng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ADVANTAGES</a:t>
            </a:r>
            <a:endParaRPr lang="en-US" u="sng" dirty="0" smtClean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charset="0"/>
              <a:buChar char="u"/>
            </a:pP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More time for each question and section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charset="0"/>
              <a:buChar char="u"/>
            </a:pP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Reading and Writing/Language combined score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charset="0"/>
              <a:buChar char="u"/>
            </a:pP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No Science section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endParaRPr lang="en-US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b="1" u="sng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DISADVANTAGES</a:t>
            </a:r>
            <a:endParaRPr lang="en-US" u="sng" dirty="0" smtClean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charset="0"/>
              <a:buChar char="u"/>
            </a:pPr>
            <a:r>
              <a:rPr lang="en-US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E</a:t>
            </a: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mphasis on reading comprehension, analytical skills and abstract reasoning; deeper understanding of each concept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charset="0"/>
              <a:buChar char="u"/>
            </a:pP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More </a:t>
            </a:r>
            <a:r>
              <a:rPr lang="en-US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Math </a:t>
            </a: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overall and emphasis on higher level </a:t>
            </a:r>
            <a:r>
              <a:rPr lang="en-US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Algebra </a:t>
            </a: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II</a:t>
            </a:r>
            <a:endParaRPr lang="en-US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731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venir Book" charset="0"/>
                <a:cs typeface="Avenir Book" charset="0"/>
              </a:rPr>
              <a:t>ACT</a:t>
            </a:r>
            <a:endParaRPr lang="en-US" dirty="0">
              <a:latin typeface="Avenir Book" charset="0"/>
              <a:cs typeface="Avenir Book" charset="0"/>
            </a:endParaRPr>
          </a:p>
        </p:txBody>
      </p:sp>
      <p:sp>
        <p:nvSpPr>
          <p:cNvPr id="33794" name="Content Placeholder 2"/>
          <p:cNvSpPr>
            <a:spLocks noGrp="1"/>
          </p:cNvSpPr>
          <p:nvPr>
            <p:ph idx="1"/>
          </p:nvPr>
        </p:nvSpPr>
        <p:spPr>
          <a:xfrm>
            <a:off x="457200" y="2179638"/>
            <a:ext cx="8229600" cy="4525962"/>
          </a:xfrm>
        </p:spPr>
        <p:txBody>
          <a:bodyPr/>
          <a:lstStyle/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b="1" u="sng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ADVANTAGES</a:t>
            </a:r>
            <a:endParaRPr lang="en-US" u="sng" dirty="0" smtClean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charset="2"/>
              <a:buChar char="u"/>
            </a:pP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More straightforward </a:t>
            </a:r>
            <a:r>
              <a:rPr lang="en-US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questions and passages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charset="2"/>
              <a:buChar char="u"/>
            </a:pP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Less Math, more Reading overall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charset="0"/>
              <a:buChar char="u"/>
            </a:pP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Math is more problem solving, focus on Algebra I</a:t>
            </a:r>
            <a:r>
              <a:rPr lang="en-US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/</a:t>
            </a: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Geometry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charset="0"/>
              <a:buChar char="u"/>
            </a:pP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Science is an “open book” test</a:t>
            </a: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endParaRPr lang="en-US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marL="0" indent="0" eaLnBrk="1" hangingPunct="1">
              <a:lnSpc>
                <a:spcPct val="110000"/>
              </a:lnSpc>
              <a:spcBef>
                <a:spcPct val="0"/>
              </a:spcBef>
              <a:buNone/>
            </a:pPr>
            <a:r>
              <a:rPr lang="en-US" b="1" u="sng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DISADVANTAGES</a:t>
            </a:r>
            <a:endParaRPr lang="en-US" u="sng" dirty="0" smtClean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charset="0"/>
              <a:buChar char="u"/>
            </a:pP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Very fast paced test; timing is a challenge in each section </a:t>
            </a:r>
          </a:p>
          <a:p>
            <a:pPr eaLnBrk="1" hangingPunct="1">
              <a:lnSpc>
                <a:spcPct val="110000"/>
              </a:lnSpc>
              <a:spcBef>
                <a:spcPct val="0"/>
              </a:spcBef>
              <a:buFont typeface="Wingdings" charset="0"/>
              <a:buChar char="u"/>
            </a:pPr>
            <a:r>
              <a:rPr lang="en-US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R</a:t>
            </a: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equires moving through each section efficiently, less opportunity for review</a:t>
            </a:r>
            <a:endParaRPr lang="en-US" b="1" dirty="0" smtClean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eaLnBrk="1" hangingPunct="1">
              <a:spcBef>
                <a:spcPct val="0"/>
              </a:spcBef>
              <a:buFont typeface="Wingdings" charset="0"/>
              <a:buChar char="u"/>
            </a:pPr>
            <a:endParaRPr lang="en-US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5090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4"/>
          <p:cNvSpPr>
            <a:spLocks noGrp="1"/>
          </p:cNvSpPr>
          <p:nvPr>
            <p:ph type="ctrTitle"/>
          </p:nvPr>
        </p:nvSpPr>
        <p:spPr>
          <a:xfrm>
            <a:off x="457200" y="1676401"/>
            <a:ext cx="8228013" cy="1825625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Avenir Book" charset="0"/>
                <a:cs typeface="Avenir Book" charset="0"/>
              </a:rPr>
              <a:t>Creating a Test </a:t>
            </a:r>
            <a:br>
              <a:rPr lang="en-US" b="1" dirty="0" smtClean="0">
                <a:latin typeface="Avenir Book" charset="0"/>
                <a:cs typeface="Avenir Book" charset="0"/>
              </a:rPr>
            </a:br>
            <a:r>
              <a:rPr lang="en-US" b="1" dirty="0" smtClean="0">
                <a:latin typeface="Avenir Book" charset="0"/>
                <a:cs typeface="Avenir Book" charset="0"/>
              </a:rPr>
              <a:t>Prep Plan</a:t>
            </a:r>
            <a:endParaRPr lang="en-US" b="1" dirty="0">
              <a:latin typeface="Avenir Book" charset="0"/>
              <a:cs typeface="Avenir Book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venir Book" charset="0"/>
                <a:cs typeface="Avenir Book" charset="0"/>
              </a:rPr>
              <a:t>Steps to Decide</a:t>
            </a:r>
            <a:endParaRPr lang="en-US" dirty="0">
              <a:latin typeface="Avenir Book" charset="0"/>
              <a:cs typeface="Avenir Book" charset="0"/>
            </a:endParaRPr>
          </a:p>
        </p:txBody>
      </p:sp>
      <p:sp>
        <p:nvSpPr>
          <p:cNvPr id="33794" name="Content Placeholder 2"/>
          <p:cNvSpPr>
            <a:spLocks noGrp="1"/>
          </p:cNvSpPr>
          <p:nvPr>
            <p:ph idx="1"/>
          </p:nvPr>
        </p:nvSpPr>
        <p:spPr>
          <a:xfrm>
            <a:off x="457200" y="2344738"/>
            <a:ext cx="8229600" cy="4056062"/>
          </a:xfrm>
        </p:spPr>
        <p:txBody>
          <a:bodyPr/>
          <a:lstStyle/>
          <a:p>
            <a:pPr marL="457200" indent="-457200" eaLnBrk="1" hangingPunct="1">
              <a:lnSpc>
                <a:spcPct val="13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b="1" u="sng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PSAT (SAT) and Pre-ACT</a:t>
            </a:r>
            <a:r>
              <a:rPr lang="en-US" b="1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– Good introduction to the material</a:t>
            </a:r>
          </a:p>
          <a:p>
            <a:pPr marL="457200" indent="-457200" eaLnBrk="1" hangingPunct="1">
              <a:lnSpc>
                <a:spcPct val="13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b="1" u="sng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Full-Length Practice Tests</a:t>
            </a:r>
            <a:r>
              <a:rPr lang="en-US" b="1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– Sitting for a timed, proctored diagnostic test provides the most </a:t>
            </a:r>
            <a:r>
              <a:rPr lang="en-US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a</a:t>
            </a: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ccurate baseline</a:t>
            </a:r>
          </a:p>
          <a:p>
            <a:pPr marL="457200" indent="-457200" eaLnBrk="1" hangingPunct="1">
              <a:lnSpc>
                <a:spcPct val="13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b="1" u="sng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Evaluation and Consultation</a:t>
            </a:r>
            <a:r>
              <a:rPr lang="en-US" b="1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– Review test results with a tutor to highlight strengths/weaknesses and overall potential</a:t>
            </a:r>
          </a:p>
          <a:p>
            <a:pPr marL="457200" indent="-457200" eaLnBrk="1" hangingPunct="1">
              <a:lnSpc>
                <a:spcPct val="13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b="1" u="sng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College and Score Goals</a:t>
            </a:r>
            <a:r>
              <a:rPr lang="en-US" b="1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– Understand your target college programs, admission requirements, and preferences</a:t>
            </a:r>
          </a:p>
          <a:p>
            <a:pPr marL="457200" indent="-457200" eaLnBrk="1" hangingPunct="1">
              <a:lnSpc>
                <a:spcPct val="13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b="1" u="sng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Self-Assessment</a:t>
            </a:r>
            <a:r>
              <a:rPr lang="en-US" b="1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– Academic strengths/weaknesses, courses; confidence level; special accommodations, extra time</a:t>
            </a:r>
          </a:p>
          <a:p>
            <a:pPr marL="0" indent="0" eaLnBrk="1" hangingPunct="1">
              <a:lnSpc>
                <a:spcPct val="130000"/>
              </a:lnSpc>
              <a:spcBef>
                <a:spcPct val="0"/>
              </a:spcBef>
              <a:buNone/>
            </a:pPr>
            <a:endParaRPr lang="en-US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537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venir Book" charset="0"/>
                <a:cs typeface="Avenir Book" charset="0"/>
              </a:rPr>
              <a:t>Setting Your Timeline</a:t>
            </a:r>
            <a:endParaRPr lang="en-US" dirty="0">
              <a:latin typeface="Avenir Book" charset="0"/>
              <a:cs typeface="Avenir Book" charset="0"/>
            </a:endParaRPr>
          </a:p>
        </p:txBody>
      </p:sp>
      <p:sp>
        <p:nvSpPr>
          <p:cNvPr id="33794" name="Content Placeholder 2"/>
          <p:cNvSpPr>
            <a:spLocks noGrp="1"/>
          </p:cNvSpPr>
          <p:nvPr>
            <p:ph idx="1"/>
          </p:nvPr>
        </p:nvSpPr>
        <p:spPr>
          <a:xfrm>
            <a:off x="457200" y="2497138"/>
            <a:ext cx="8229600" cy="4043362"/>
          </a:xfrm>
        </p:spPr>
        <p:txBody>
          <a:bodyPr/>
          <a:lstStyle/>
          <a:p>
            <a:pPr marL="457200" indent="-457200" eaLnBrk="1" hangingPunct="1">
              <a:lnSpc>
                <a:spcPct val="14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Think about timing, school and personal commitments or conflicts, and overall preparation time needed</a:t>
            </a:r>
          </a:p>
          <a:p>
            <a:pPr marL="457200" indent="-457200" eaLnBrk="1" hangingPunct="1">
              <a:lnSpc>
                <a:spcPct val="14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Look at all the upcoming tests and determine best </a:t>
            </a: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dates</a:t>
            </a:r>
            <a:endParaRPr lang="en-US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marL="457200" indent="-457200" eaLnBrk="1" hangingPunct="1">
              <a:lnSpc>
                <a:spcPct val="14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Consider score report timing and QAS (SAT) or TIR (ACT)</a:t>
            </a:r>
          </a:p>
          <a:p>
            <a:pPr marL="457200" indent="-457200" eaLnBrk="1" hangingPunct="1">
              <a:lnSpc>
                <a:spcPct val="14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Set a plan for self-study, class prep, tutoring and test dates</a:t>
            </a:r>
          </a:p>
          <a:p>
            <a:pPr marL="457200" indent="-457200" eaLnBrk="1" hangingPunct="1">
              <a:lnSpc>
                <a:spcPct val="140000"/>
              </a:lnSpc>
              <a:spcBef>
                <a:spcPct val="0"/>
              </a:spcBef>
              <a:buFont typeface="+mj-lt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Leave room for make-ups and re-testing before college applications are due</a:t>
            </a:r>
          </a:p>
        </p:txBody>
      </p:sp>
    </p:spTree>
    <p:extLst>
      <p:ext uri="{BB962C8B-B14F-4D97-AF65-F5344CB8AC3E}">
        <p14:creationId xmlns:p14="http://schemas.microsoft.com/office/powerpoint/2010/main" val="374642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venir Book" charset="0"/>
                <a:cs typeface="Avenir Book" charset="0"/>
              </a:rPr>
              <a:t>Official Test Dates 2018-2019</a:t>
            </a:r>
            <a:endParaRPr lang="en-US" dirty="0">
              <a:latin typeface="Avenir Book" charset="0"/>
              <a:cs typeface="Avenir Book" charset="0"/>
            </a:endParaRPr>
          </a:p>
        </p:txBody>
      </p:sp>
      <p:pic>
        <p:nvPicPr>
          <p:cNvPr id="2" name="Picture 1" descr="Screen Shot 2018-11-27 at 2.22.2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" y="1765300"/>
            <a:ext cx="8318500" cy="43942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1800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venir Book" charset="0"/>
                <a:cs typeface="Avenir Book" charset="0"/>
              </a:rPr>
              <a:t>General Timeline</a:t>
            </a:r>
            <a:endParaRPr lang="en-US" dirty="0">
              <a:latin typeface="Avenir Book" charset="0"/>
              <a:cs typeface="Avenir Book" charset="0"/>
            </a:endParaRPr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>
          <a:xfrm>
            <a:off x="457200" y="2349501"/>
            <a:ext cx="8229600" cy="3682999"/>
          </a:xfrm>
        </p:spPr>
        <p:txBody>
          <a:bodyPr numCol="2" rtlCol="0">
            <a:noAutofit/>
          </a:bodyPr>
          <a:lstStyle/>
          <a:p>
            <a:pPr marL="0" indent="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000" b="1" u="sng" dirty="0" smtClean="0">
                <a:solidFill>
                  <a:srgbClr val="000000"/>
                </a:solidFill>
                <a:latin typeface="Avenir Book"/>
                <a:cs typeface="Avenir Book"/>
              </a:rPr>
              <a:t>10</a:t>
            </a:r>
            <a:r>
              <a:rPr lang="en-US" sz="2000" b="1" u="sng" baseline="30000" dirty="0" smtClean="0">
                <a:solidFill>
                  <a:srgbClr val="000000"/>
                </a:solidFill>
                <a:latin typeface="Avenir Book"/>
                <a:cs typeface="Avenir Book"/>
              </a:rPr>
              <a:t>th</a:t>
            </a:r>
            <a:r>
              <a:rPr lang="en-US" sz="2000" b="1" u="sng" dirty="0" smtClean="0">
                <a:solidFill>
                  <a:srgbClr val="000000"/>
                </a:solidFill>
                <a:latin typeface="Avenir Book"/>
                <a:cs typeface="Avenir Book"/>
              </a:rPr>
              <a:t> GRADE</a:t>
            </a:r>
            <a:endParaRPr lang="en-US" sz="2000" b="1" u="sng" dirty="0">
              <a:solidFill>
                <a:srgbClr val="000000"/>
              </a:solidFill>
              <a:latin typeface="Avenir Book"/>
              <a:cs typeface="Avenir Book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October </a:t>
            </a:r>
            <a:r>
              <a:rPr lang="mr-IN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–</a:t>
            </a:r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 PSAT</a:t>
            </a:r>
            <a:endParaRPr lang="en-US" sz="2000" dirty="0">
              <a:solidFill>
                <a:srgbClr val="000000"/>
              </a:solidFill>
              <a:latin typeface="Avenir Book"/>
              <a:cs typeface="Avenir Book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June </a:t>
            </a:r>
            <a:r>
              <a:rPr lang="mr-IN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–</a:t>
            </a:r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Avenir Book"/>
                <a:cs typeface="Avenir Book"/>
              </a:rPr>
              <a:t>SAT </a:t>
            </a:r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II </a:t>
            </a:r>
            <a:r>
              <a:rPr lang="en-US" sz="2000" dirty="0">
                <a:solidFill>
                  <a:srgbClr val="000000"/>
                </a:solidFill>
                <a:latin typeface="Avenir Book"/>
                <a:cs typeface="Avenir Book"/>
              </a:rPr>
              <a:t>Subject Tests</a:t>
            </a:r>
          </a:p>
          <a:p>
            <a:pPr marL="0" indent="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dirty="0" smtClean="0">
              <a:solidFill>
                <a:srgbClr val="000000"/>
              </a:solidFill>
              <a:latin typeface="Avenir Book"/>
              <a:cs typeface="Avenir Book"/>
            </a:endParaRPr>
          </a:p>
          <a:p>
            <a:pPr marL="0" indent="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000" b="1" u="sng" dirty="0" smtClean="0">
                <a:solidFill>
                  <a:srgbClr val="000000"/>
                </a:solidFill>
                <a:latin typeface="Avenir Book"/>
                <a:cs typeface="Avenir Book"/>
              </a:rPr>
              <a:t>11</a:t>
            </a:r>
            <a:r>
              <a:rPr lang="en-US" sz="2000" b="1" u="sng" baseline="30000" dirty="0" smtClean="0">
                <a:solidFill>
                  <a:srgbClr val="000000"/>
                </a:solidFill>
                <a:latin typeface="Avenir Book"/>
                <a:cs typeface="Avenir Book"/>
              </a:rPr>
              <a:t>th</a:t>
            </a:r>
            <a:r>
              <a:rPr lang="en-US" sz="2000" b="1" u="sng" dirty="0" smtClean="0">
                <a:solidFill>
                  <a:srgbClr val="000000"/>
                </a:solidFill>
                <a:latin typeface="Avenir Book"/>
                <a:cs typeface="Avenir Book"/>
              </a:rPr>
              <a:t> GRADE</a:t>
            </a:r>
            <a:endParaRPr lang="en-US" sz="2000" dirty="0">
              <a:solidFill>
                <a:srgbClr val="000000"/>
              </a:solidFill>
              <a:latin typeface="Avenir Book"/>
              <a:cs typeface="Avenir Book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October </a:t>
            </a:r>
            <a:r>
              <a:rPr lang="mr-IN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–</a:t>
            </a:r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Avenir Book"/>
                <a:cs typeface="Avenir Book"/>
              </a:rPr>
              <a:t>PSAT (National </a:t>
            </a:r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Merit)</a:t>
            </a:r>
            <a:endParaRPr lang="en-US" sz="2000" dirty="0">
              <a:solidFill>
                <a:srgbClr val="000000"/>
              </a:solidFill>
              <a:latin typeface="Avenir Book"/>
              <a:cs typeface="Avenir Book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Dec/March/May </a:t>
            </a:r>
            <a:r>
              <a:rPr lang="mr-IN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–</a:t>
            </a:r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 SAT</a:t>
            </a:r>
            <a:endParaRPr lang="en-US" sz="2000" dirty="0">
              <a:solidFill>
                <a:srgbClr val="000000"/>
              </a:solidFill>
              <a:latin typeface="Avenir Book"/>
              <a:cs typeface="Avenir Book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Dec/April/June </a:t>
            </a:r>
            <a:r>
              <a:rPr lang="mr-IN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–</a:t>
            </a:r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 ACT</a:t>
            </a:r>
            <a:endParaRPr lang="en-US" sz="2000" dirty="0">
              <a:solidFill>
                <a:srgbClr val="000000"/>
              </a:solidFill>
              <a:latin typeface="Avenir Book"/>
              <a:cs typeface="Avenir Book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May </a:t>
            </a:r>
            <a:r>
              <a:rPr lang="mr-IN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–</a:t>
            </a:r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 </a:t>
            </a:r>
            <a:r>
              <a:rPr lang="en-US" sz="2000" dirty="0">
                <a:solidFill>
                  <a:srgbClr val="000000"/>
                </a:solidFill>
                <a:latin typeface="Avenir Book"/>
                <a:cs typeface="Avenir Book"/>
              </a:rPr>
              <a:t>AP </a:t>
            </a:r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Exams</a:t>
            </a:r>
            <a:endParaRPr lang="en-US" sz="2000" dirty="0">
              <a:solidFill>
                <a:srgbClr val="000000"/>
              </a:solidFill>
              <a:latin typeface="Avenir Book"/>
              <a:cs typeface="Avenir Book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June </a:t>
            </a:r>
            <a:r>
              <a:rPr lang="mr-IN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–</a:t>
            </a:r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 SAT II Subject </a:t>
            </a:r>
            <a:r>
              <a:rPr lang="en-US" sz="2000" dirty="0">
                <a:solidFill>
                  <a:srgbClr val="000000"/>
                </a:solidFill>
                <a:latin typeface="Avenir Book"/>
                <a:cs typeface="Avenir Book"/>
              </a:rPr>
              <a:t>Tests</a:t>
            </a:r>
          </a:p>
          <a:p>
            <a:pPr marL="0" indent="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000" b="1" u="sng" dirty="0" smtClean="0">
                <a:solidFill>
                  <a:srgbClr val="000000"/>
                </a:solidFill>
                <a:latin typeface="Avenir Book"/>
                <a:cs typeface="Avenir Book"/>
              </a:rPr>
              <a:t>12</a:t>
            </a:r>
            <a:r>
              <a:rPr lang="en-US" sz="2000" b="1" u="sng" baseline="30000" dirty="0" smtClean="0">
                <a:solidFill>
                  <a:srgbClr val="000000"/>
                </a:solidFill>
                <a:latin typeface="Avenir Book"/>
                <a:cs typeface="Avenir Book"/>
              </a:rPr>
              <a:t>th</a:t>
            </a:r>
            <a:r>
              <a:rPr lang="en-US" sz="2000" b="1" u="sng" dirty="0" smtClean="0">
                <a:solidFill>
                  <a:srgbClr val="000000"/>
                </a:solidFill>
                <a:latin typeface="Avenir Book"/>
                <a:cs typeface="Avenir Book"/>
              </a:rPr>
              <a:t> GRADE</a:t>
            </a:r>
            <a:endParaRPr lang="en-US" sz="2000" b="1" u="sng" dirty="0">
              <a:solidFill>
                <a:srgbClr val="000000"/>
              </a:solidFill>
              <a:latin typeface="Avenir Book"/>
              <a:cs typeface="Avenir Book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September/October – ACT</a:t>
            </a:r>
            <a:endParaRPr lang="en-US" sz="2000" dirty="0">
              <a:solidFill>
                <a:srgbClr val="000000"/>
              </a:solidFill>
              <a:latin typeface="Avenir Book"/>
              <a:cs typeface="Avenir Book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r>
              <a:rPr lang="en-US" sz="2000" dirty="0" smtClean="0">
                <a:solidFill>
                  <a:srgbClr val="000000"/>
                </a:solidFill>
                <a:latin typeface="Avenir Book"/>
                <a:cs typeface="Avenir Book"/>
              </a:rPr>
              <a:t>August/October </a:t>
            </a:r>
            <a:r>
              <a:rPr lang="en-US" sz="2000" dirty="0">
                <a:solidFill>
                  <a:srgbClr val="000000"/>
                </a:solidFill>
                <a:latin typeface="Avenir Book"/>
                <a:cs typeface="Avenir Book"/>
              </a:rPr>
              <a:t>– SAT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4"/>
          <p:cNvSpPr>
            <a:spLocks noGrp="1"/>
          </p:cNvSpPr>
          <p:nvPr>
            <p:ph type="ctrTitle"/>
          </p:nvPr>
        </p:nvSpPr>
        <p:spPr>
          <a:xfrm>
            <a:off x="457200" y="584200"/>
            <a:ext cx="8228013" cy="3771900"/>
          </a:xfrm>
          <a:extLst/>
        </p:spPr>
        <p:txBody>
          <a:bodyPr/>
          <a:lstStyle/>
          <a:p>
            <a:pPr eaLnBrk="1" hangingPunct="1">
              <a:defRPr/>
            </a:pP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nir Book" charset="0"/>
                <a:cs typeface="Avenir Book" charset="0"/>
              </a:rPr>
              <a:t>SAT </a:t>
            </a: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nir Book" charset="0"/>
                <a:cs typeface="Avenir Book" charset="0"/>
              </a:rPr>
              <a:t>&amp; ACT</a:t>
            </a:r>
            <a:b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nir Book" charset="0"/>
                <a:cs typeface="Avenir Book" charset="0"/>
              </a:rPr>
            </a:b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nir Book" charset="0"/>
                <a:cs typeface="Avenir Book" charset="0"/>
              </a:rPr>
              <a:t>A Method for Success</a:t>
            </a:r>
            <a:b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nir Book" charset="0"/>
                <a:cs typeface="Avenir Book" charset="0"/>
              </a:rPr>
            </a:br>
            <a: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nir Book" charset="0"/>
                <a:cs typeface="Avenir Book" charset="0"/>
              </a:rPr>
              <a:t/>
            </a:r>
            <a:br>
              <a:rPr lang="en-US" sz="44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venir Book" charset="0"/>
                <a:cs typeface="Avenir Book" charset="0"/>
              </a:rPr>
            </a:b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venir Book" charset="0"/>
                <a:cs typeface="Avenir Book" charset="0"/>
              </a:rPr>
              <a:t>Essential Information for Students, Parents, Teachers</a:t>
            </a:r>
            <a:b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venir Book" charset="0"/>
                <a:cs typeface="Avenir Book" charset="0"/>
              </a:rPr>
            </a:b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venir Book" charset="0"/>
                <a:cs typeface="Avenir Book" charset="0"/>
              </a:rPr>
              <a:t> 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venir Book" charset="0"/>
                <a:cs typeface="Avenir Book" charset="0"/>
              </a:rPr>
              <a:t>St. Anthony’s High School 2018-2019</a:t>
            </a:r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venir Book" charset="0"/>
              <a:cs typeface="Avenir Book" charset="0"/>
            </a:endParaRPr>
          </a:p>
        </p:txBody>
      </p:sp>
      <p:pic>
        <p:nvPicPr>
          <p:cNvPr id="2" name="Picture 1" descr="MTP-Logo-400x13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860131"/>
            <a:ext cx="5016500" cy="1693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4772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4"/>
          <p:cNvSpPr>
            <a:spLocks noGrp="1"/>
          </p:cNvSpPr>
          <p:nvPr>
            <p:ph type="ctrTitle"/>
          </p:nvPr>
        </p:nvSpPr>
        <p:spPr>
          <a:xfrm>
            <a:off x="457200" y="1790701"/>
            <a:ext cx="8228013" cy="1177925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Avenir Book" charset="0"/>
                <a:cs typeface="Avenir Book" charset="0"/>
              </a:rPr>
              <a:t>PSAT</a:t>
            </a:r>
            <a:endParaRPr lang="en-US" b="1" dirty="0">
              <a:latin typeface="Avenir Book" charset="0"/>
              <a:cs typeface="Avenir Book" charset="0"/>
            </a:endParaRPr>
          </a:p>
        </p:txBody>
      </p:sp>
      <p:sp>
        <p:nvSpPr>
          <p:cNvPr id="22530" name="Subtitle 5"/>
          <p:cNvSpPr>
            <a:spLocks noGrp="1"/>
          </p:cNvSpPr>
          <p:nvPr>
            <p:ph type="subTitle" idx="1"/>
          </p:nvPr>
        </p:nvSpPr>
        <p:spPr>
          <a:xfrm>
            <a:off x="457200" y="3460751"/>
            <a:ext cx="8228013" cy="1822450"/>
          </a:xfrm>
        </p:spPr>
        <p:txBody>
          <a:bodyPr/>
          <a:lstStyle/>
          <a:p>
            <a:pPr eaLnBrk="1" hangingPunct="1"/>
            <a:r>
              <a:rPr lang="en-US" sz="3600" b="1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Accessing Scores and What They Mean</a:t>
            </a:r>
          </a:p>
          <a:p>
            <a:pPr eaLnBrk="1" hangingPunct="1"/>
            <a:endParaRPr lang="en-US" sz="1400" b="1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34875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4" descr="PSAT Score Rp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1"/>
            <a:ext cx="9144000" cy="509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TextBox 5"/>
          <p:cNvSpPr txBox="1">
            <a:spLocks noChangeArrowheads="1"/>
          </p:cNvSpPr>
          <p:nvPr/>
        </p:nvSpPr>
        <p:spPr bwMode="auto">
          <a:xfrm>
            <a:off x="469901" y="419101"/>
            <a:ext cx="8318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b="1">
                <a:solidFill>
                  <a:schemeClr val="bg1"/>
                </a:solidFill>
              </a:rPr>
              <a:t>www.studentscores.collegeboard.org/home</a:t>
            </a:r>
          </a:p>
        </p:txBody>
      </p:sp>
    </p:spTree>
    <p:extLst>
      <p:ext uri="{BB962C8B-B14F-4D97-AF65-F5344CB8AC3E}">
        <p14:creationId xmlns:p14="http://schemas.microsoft.com/office/powerpoint/2010/main" val="10645616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5"/>
          <p:cNvSpPr txBox="1">
            <a:spLocks noChangeArrowheads="1"/>
          </p:cNvSpPr>
          <p:nvPr/>
        </p:nvSpPr>
        <p:spPr bwMode="auto">
          <a:xfrm>
            <a:off x="469901" y="419101"/>
            <a:ext cx="8318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b="1">
                <a:solidFill>
                  <a:schemeClr val="bg1"/>
                </a:solidFill>
              </a:rPr>
              <a:t>www.studentscores.collegeboard.org/home</a:t>
            </a:r>
          </a:p>
        </p:txBody>
      </p:sp>
      <p:pic>
        <p:nvPicPr>
          <p:cNvPr id="2" name="Picture 1" descr="Screen Shot 2016-11-29 at 12.34.5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81101"/>
            <a:ext cx="9144000" cy="46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937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5"/>
          <p:cNvSpPr txBox="1">
            <a:spLocks noChangeArrowheads="1"/>
          </p:cNvSpPr>
          <p:nvPr/>
        </p:nvSpPr>
        <p:spPr bwMode="auto">
          <a:xfrm>
            <a:off x="469901" y="419101"/>
            <a:ext cx="83185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b="1" dirty="0" smtClean="0">
                <a:solidFill>
                  <a:schemeClr val="bg1"/>
                </a:solidFill>
              </a:rPr>
              <a:t>SAT Sub-Score Concepts 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3" name="Picture 2" descr="Screen Shot 2017-01-25 at 4.01.08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11301"/>
            <a:ext cx="9144000" cy="427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2938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4"/>
          <p:cNvSpPr>
            <a:spLocks noGrp="1"/>
          </p:cNvSpPr>
          <p:nvPr>
            <p:ph type="ctrTitle"/>
          </p:nvPr>
        </p:nvSpPr>
        <p:spPr>
          <a:xfrm>
            <a:off x="457200" y="1676401"/>
            <a:ext cx="8228013" cy="1825625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Avenir Book" charset="0"/>
                <a:cs typeface="Avenir Book" charset="0"/>
              </a:rPr>
              <a:t>How to Prepare</a:t>
            </a:r>
            <a:endParaRPr lang="en-US" b="1" dirty="0">
              <a:latin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36674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venir Book" charset="0"/>
                <a:cs typeface="Avenir Book" charset="0"/>
              </a:rPr>
              <a:t>MTP Web Program</a:t>
            </a:r>
          </a:p>
        </p:txBody>
      </p:sp>
      <p:sp>
        <p:nvSpPr>
          <p:cNvPr id="23554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165600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r>
              <a:rPr lang="en-US" sz="2400" dirty="0">
                <a:solidFill>
                  <a:srgbClr val="000000"/>
                </a:solidFill>
                <a:latin typeface="Avenir Book"/>
                <a:cs typeface="Avenir Book"/>
              </a:rPr>
              <a:t>Complete </a:t>
            </a:r>
            <a:r>
              <a:rPr lang="en-US" sz="2400" dirty="0" smtClean="0">
                <a:solidFill>
                  <a:srgbClr val="000000"/>
                </a:solidFill>
                <a:latin typeface="Avenir Book"/>
                <a:cs typeface="Avenir Book"/>
              </a:rPr>
              <a:t>SAT</a:t>
            </a:r>
            <a:r>
              <a:rPr lang="en-US" sz="2400" dirty="0">
                <a:solidFill>
                  <a:srgbClr val="000000"/>
                </a:solidFill>
                <a:latin typeface="Avenir Book"/>
                <a:cs typeface="Avenir Book"/>
              </a:rPr>
              <a:t> </a:t>
            </a:r>
            <a:r>
              <a:rPr lang="en-US" sz="2400" dirty="0" smtClean="0">
                <a:solidFill>
                  <a:srgbClr val="000000"/>
                </a:solidFill>
                <a:latin typeface="Avenir Book"/>
                <a:cs typeface="Avenir Book"/>
              </a:rPr>
              <a:t>&amp; ACT courses for </a:t>
            </a:r>
            <a:r>
              <a:rPr lang="en-US" sz="2400" u="sng" dirty="0" smtClean="0">
                <a:solidFill>
                  <a:srgbClr val="000000"/>
                </a:solidFill>
                <a:latin typeface="Avenir Book"/>
                <a:cs typeface="Avenir Book"/>
              </a:rPr>
              <a:t>all</a:t>
            </a:r>
            <a:r>
              <a:rPr lang="en-US" sz="2400" dirty="0" smtClean="0">
                <a:solidFill>
                  <a:srgbClr val="000000"/>
                </a:solidFill>
                <a:latin typeface="Avenir Book"/>
                <a:cs typeface="Avenir Book"/>
              </a:rPr>
              <a:t> students</a:t>
            </a:r>
          </a:p>
          <a:p>
            <a:pPr marL="0" indent="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altLang="ja-JP" sz="2400" dirty="0">
              <a:solidFill>
                <a:srgbClr val="000000"/>
              </a:solidFill>
              <a:latin typeface="Avenir Book"/>
              <a:cs typeface="Avenir Book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r>
              <a:rPr lang="en-US" sz="2400" dirty="0" smtClean="0">
                <a:solidFill>
                  <a:srgbClr val="000000"/>
                </a:solidFill>
                <a:latin typeface="Avenir Book"/>
                <a:cs typeface="Avenir Book"/>
              </a:rPr>
              <a:t>All Strategies &amp; Concepts: Checklist, Lessons</a:t>
            </a:r>
            <a:r>
              <a:rPr lang="en-US" sz="2400" dirty="0">
                <a:solidFill>
                  <a:srgbClr val="000000"/>
                </a:solidFill>
                <a:latin typeface="Avenir Book"/>
                <a:cs typeface="Avenir Book"/>
              </a:rPr>
              <a:t>, </a:t>
            </a:r>
            <a:r>
              <a:rPr lang="en-US" sz="2400" dirty="0" smtClean="0">
                <a:solidFill>
                  <a:srgbClr val="000000"/>
                </a:solidFill>
                <a:latin typeface="Avenir Book"/>
                <a:cs typeface="Avenir Book"/>
              </a:rPr>
              <a:t>Quizzes</a:t>
            </a:r>
            <a:r>
              <a:rPr lang="en-US" sz="2400" dirty="0">
                <a:solidFill>
                  <a:srgbClr val="000000"/>
                </a:solidFill>
                <a:latin typeface="Avenir Book"/>
                <a:cs typeface="Avenir Book"/>
              </a:rPr>
              <a:t>, </a:t>
            </a:r>
            <a:r>
              <a:rPr lang="en-US" sz="2400" dirty="0" smtClean="0">
                <a:solidFill>
                  <a:srgbClr val="000000"/>
                </a:solidFill>
                <a:latin typeface="Avenir Book"/>
                <a:cs typeface="Avenir Book"/>
              </a:rPr>
              <a:t>Audio/Video Explanations</a:t>
            </a:r>
            <a:r>
              <a:rPr lang="en-US" sz="2400" dirty="0">
                <a:solidFill>
                  <a:srgbClr val="000000"/>
                </a:solidFill>
                <a:latin typeface="Avenir Book"/>
                <a:cs typeface="Avenir Book"/>
              </a:rPr>
              <a:t>, </a:t>
            </a:r>
            <a:r>
              <a:rPr lang="en-US" sz="2400" dirty="0" smtClean="0">
                <a:solidFill>
                  <a:srgbClr val="000000"/>
                </a:solidFill>
                <a:latin typeface="Avenir Book"/>
                <a:cs typeface="Avenir Book"/>
              </a:rPr>
              <a:t>Vocabulary </a:t>
            </a:r>
            <a:r>
              <a:rPr lang="en-US" sz="2400" dirty="0">
                <a:solidFill>
                  <a:srgbClr val="000000"/>
                </a:solidFill>
                <a:latin typeface="Avenir Book"/>
                <a:cs typeface="Avenir Book"/>
              </a:rPr>
              <a:t>B</a:t>
            </a:r>
            <a:r>
              <a:rPr lang="en-US" sz="2400" dirty="0" smtClean="0">
                <a:solidFill>
                  <a:srgbClr val="000000"/>
                </a:solidFill>
                <a:latin typeface="Avenir Book"/>
                <a:cs typeface="Avenir Book"/>
              </a:rPr>
              <a:t>uilder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endParaRPr lang="en-US" sz="2400" dirty="0">
              <a:solidFill>
                <a:srgbClr val="000000"/>
              </a:solidFill>
              <a:latin typeface="Avenir Book"/>
              <a:cs typeface="Avenir Book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r>
              <a:rPr lang="en-US" sz="2400" dirty="0" smtClean="0">
                <a:solidFill>
                  <a:srgbClr val="000000"/>
                </a:solidFill>
                <a:latin typeface="Avenir Book"/>
                <a:cs typeface="Avenir Book"/>
              </a:rPr>
              <a:t>Two Full, Timed, Scored Practice Exams for each test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endParaRPr lang="en-US" sz="2400" dirty="0">
              <a:solidFill>
                <a:srgbClr val="000000"/>
              </a:solidFill>
              <a:latin typeface="Avenir Book"/>
              <a:cs typeface="Avenir Book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r>
              <a:rPr lang="en-US" sz="2400" dirty="0" smtClean="0">
                <a:solidFill>
                  <a:srgbClr val="000000"/>
                </a:solidFill>
                <a:latin typeface="Avenir Book"/>
                <a:cs typeface="Avenir Book"/>
              </a:rPr>
              <a:t>Self-Paced, Access via laptop, tablet, smart phone</a:t>
            </a: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endParaRPr lang="en-US" sz="2400" dirty="0">
              <a:solidFill>
                <a:srgbClr val="000000"/>
              </a:solidFill>
              <a:latin typeface="Avenir Book"/>
              <a:cs typeface="Avenir Book"/>
            </a:endParaRPr>
          </a:p>
          <a:p>
            <a:pPr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r>
              <a:rPr lang="en-US" sz="2400" dirty="0" smtClean="0">
                <a:solidFill>
                  <a:srgbClr val="000000"/>
                </a:solidFill>
                <a:latin typeface="Avenir Book"/>
                <a:cs typeface="Avenir Book"/>
              </a:rPr>
              <a:t>Individualized: Data-driven, Scores by Concept </a:t>
            </a:r>
            <a:endParaRPr lang="en-US" sz="2400" dirty="0">
              <a:solidFill>
                <a:srgbClr val="000000"/>
              </a:solidFill>
              <a:latin typeface="Avenir Book"/>
              <a:cs typeface="Avenir Book"/>
            </a:endParaRPr>
          </a:p>
        </p:txBody>
      </p:sp>
    </p:spTree>
    <p:extLst>
      <p:ext uri="{BB962C8B-B14F-4D97-AF65-F5344CB8AC3E}">
        <p14:creationId xmlns:p14="http://schemas.microsoft.com/office/powerpoint/2010/main" val="1506505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hape 29"/>
          <p:cNvSpPr>
            <a:spLocks noGrp="1"/>
          </p:cNvSpPr>
          <p:nvPr>
            <p:ph type="title" idx="4294967295"/>
          </p:nvPr>
        </p:nvSpPr>
        <p:spPr>
          <a:xfrm>
            <a:off x="457202" y="750889"/>
            <a:ext cx="8297863" cy="1165225"/>
          </a:xfrm>
        </p:spPr>
        <p:txBody>
          <a:bodyPr lIns="34290" tIns="34290" rIns="34290" bIns="34290" anchor="b"/>
          <a:lstStyle/>
          <a:p>
            <a:pPr algn="l">
              <a:lnSpc>
                <a:spcPct val="120000"/>
              </a:lnSpc>
            </a:pPr>
            <a:endParaRPr lang="en-US" sz="5000">
              <a:solidFill>
                <a:srgbClr val="04617B"/>
              </a:solidFill>
              <a:latin typeface="Arial" charset="0"/>
              <a:cs typeface="Arial" charset="0"/>
              <a:sym typeface="Arial" charset="0"/>
            </a:endParaRPr>
          </a:p>
        </p:txBody>
      </p:sp>
      <p:sp>
        <p:nvSpPr>
          <p:cNvPr id="44034" name="Shape 30"/>
          <p:cNvSpPr txBox="1">
            <a:spLocks noChangeArrowheads="1"/>
          </p:cNvSpPr>
          <p:nvPr/>
        </p:nvSpPr>
        <p:spPr bwMode="auto">
          <a:xfrm>
            <a:off x="549277" y="1981201"/>
            <a:ext cx="8113713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4290" tIns="34290" rIns="34290" bIns="34290"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>
              <a:lnSpc>
                <a:spcPct val="120000"/>
              </a:lnSpc>
            </a:pPr>
            <a:endParaRPr lang="en-US" sz="260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eaLnBrk="1" hangingPunct="1">
              <a:lnSpc>
                <a:spcPct val="120000"/>
              </a:lnSpc>
              <a:spcBef>
                <a:spcPts val="475"/>
              </a:spcBef>
            </a:pPr>
            <a:endParaRPr lang="en-US" sz="260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eaLnBrk="1" hangingPunct="1">
              <a:lnSpc>
                <a:spcPct val="120000"/>
              </a:lnSpc>
              <a:spcBef>
                <a:spcPts val="475"/>
              </a:spcBef>
            </a:pPr>
            <a:endParaRPr lang="en-US" sz="2600">
              <a:solidFill>
                <a:srgbClr val="000000"/>
              </a:solidFill>
              <a:cs typeface="Arial" charset="0"/>
              <a:sym typeface="Arial" charset="0"/>
            </a:endParaRPr>
          </a:p>
          <a:p>
            <a:pPr eaLnBrk="1" hangingPunct="1">
              <a:lnSpc>
                <a:spcPct val="120000"/>
              </a:lnSpc>
              <a:spcBef>
                <a:spcPts val="475"/>
              </a:spcBef>
            </a:pPr>
            <a:endParaRPr lang="en-US" sz="2600">
              <a:solidFill>
                <a:srgbClr val="000000"/>
              </a:solidFill>
              <a:cs typeface="Arial" charset="0"/>
              <a:sym typeface="Arial" charset="0"/>
            </a:endParaRPr>
          </a:p>
        </p:txBody>
      </p:sp>
      <p:pic>
        <p:nvPicPr>
          <p:cNvPr id="44035" name="Shape 31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4627"/>
            <a:ext cx="9144000" cy="6947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6617201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457200" y="90489"/>
            <a:ext cx="82296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400" b="1" dirty="0" smtClean="0">
                <a:solidFill>
                  <a:schemeClr val="bg1"/>
                </a:solidFill>
                <a:latin typeface="Avenir Book" charset="0"/>
                <a:cs typeface="Avenir Book" charset="0"/>
              </a:rPr>
              <a:t>Detailed, Engaging Lessons</a:t>
            </a:r>
            <a:endParaRPr lang="en-US" sz="4400" b="1" dirty="0">
              <a:solidFill>
                <a:schemeClr val="bg1"/>
              </a:solidFill>
              <a:latin typeface="Avenir Book" charset="0"/>
              <a:cs typeface="Avenir Book" charset="0"/>
            </a:endParaRPr>
          </a:p>
        </p:txBody>
      </p:sp>
      <p:pic>
        <p:nvPicPr>
          <p:cNvPr id="4" name="Picture 2" descr="Screen Shot 2015-10-01 at 5.05.2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071815"/>
            <a:ext cx="6248400" cy="554427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6334741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457200" y="166689"/>
            <a:ext cx="82296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400" b="1" dirty="0" smtClean="0">
                <a:solidFill>
                  <a:schemeClr val="bg1"/>
                </a:solidFill>
                <a:latin typeface="Avenir Book" charset="0"/>
                <a:cs typeface="Avenir Book" charset="0"/>
              </a:rPr>
              <a:t>Instant Feedback</a:t>
            </a:r>
            <a:endParaRPr lang="en-US" sz="4400" b="1" dirty="0">
              <a:solidFill>
                <a:schemeClr val="bg1"/>
              </a:solidFill>
              <a:latin typeface="Avenir Book" charset="0"/>
              <a:cs typeface="Avenir Book" charset="0"/>
            </a:endParaRPr>
          </a:p>
        </p:txBody>
      </p:sp>
      <p:pic>
        <p:nvPicPr>
          <p:cNvPr id="2" name="Picture 1" descr="Screen Shot 2016-11-18 at 1.52.45 PM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951" y="1120706"/>
            <a:ext cx="6642100" cy="550869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249082061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 bwMode="auto">
          <a:xfrm>
            <a:off x="457200" y="166689"/>
            <a:ext cx="82296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400" b="1" dirty="0" smtClean="0">
                <a:solidFill>
                  <a:schemeClr val="bg1"/>
                </a:solidFill>
                <a:latin typeface="Avenir Book" charset="0"/>
                <a:cs typeface="Avenir Book" charset="0"/>
              </a:rPr>
              <a:t>Video Explanations</a:t>
            </a:r>
            <a:endParaRPr lang="en-US" sz="4400" b="1" dirty="0">
              <a:solidFill>
                <a:schemeClr val="bg1"/>
              </a:solidFill>
              <a:latin typeface="Avenir Book" charset="0"/>
              <a:cs typeface="Avenir Book" charset="0"/>
            </a:endParaRPr>
          </a:p>
        </p:txBody>
      </p:sp>
      <p:pic>
        <p:nvPicPr>
          <p:cNvPr id="4" name="Picture 3" descr="Screen Shot 2016-11-18 at 1.58.43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4600" y="1181100"/>
            <a:ext cx="6654800" cy="5285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334741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venir Book" charset="0"/>
                <a:cs typeface="Avenir Book" charset="0"/>
              </a:rPr>
              <a:t>Outline</a:t>
            </a:r>
            <a:endParaRPr lang="en-US" dirty="0">
              <a:latin typeface="Avenir Book" charset="0"/>
              <a:cs typeface="Avenir Book" charset="0"/>
            </a:endParaRPr>
          </a:p>
        </p:txBody>
      </p:sp>
      <p:sp>
        <p:nvSpPr>
          <p:cNvPr id="26626" name="Content Placeholder 2"/>
          <p:cNvSpPr>
            <a:spLocks noGrp="1"/>
          </p:cNvSpPr>
          <p:nvPr>
            <p:ph idx="1"/>
          </p:nvPr>
        </p:nvSpPr>
        <p:spPr>
          <a:xfrm>
            <a:off x="457200" y="2586039"/>
            <a:ext cx="8229600" cy="3560762"/>
          </a:xfrm>
        </p:spPr>
        <p:txBody>
          <a:bodyPr/>
          <a:lstStyle/>
          <a:p>
            <a:pPr eaLnBrk="1" hangingPunct="1">
              <a:buFont typeface="Wingdings" charset="0"/>
              <a:buChar char="u"/>
            </a:pPr>
            <a:r>
              <a:rPr lang="en-US" sz="28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SAT &amp; ACT</a:t>
            </a:r>
            <a:r>
              <a:rPr lang="en-US" sz="2800" b="1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: </a:t>
            </a:r>
            <a:r>
              <a:rPr lang="en-US" sz="28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Similarities </a:t>
            </a:r>
            <a:r>
              <a:rPr lang="en-US" sz="28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&amp; Differences</a:t>
            </a:r>
          </a:p>
          <a:p>
            <a:pPr eaLnBrk="1" hangingPunct="1">
              <a:buFont typeface="Wingdings" charset="0"/>
              <a:buChar char="u"/>
            </a:pPr>
            <a:r>
              <a:rPr lang="en-US" sz="28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Creating a Test Prep Plan</a:t>
            </a:r>
            <a:endParaRPr lang="en-US" sz="28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eaLnBrk="1" hangingPunct="1">
              <a:buFont typeface="Wingdings" charset="0"/>
              <a:buChar char="u"/>
            </a:pPr>
            <a:r>
              <a:rPr lang="en-US" sz="28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Utilizing Method Test Prep’s Web Program</a:t>
            </a:r>
          </a:p>
        </p:txBody>
      </p:sp>
    </p:spTree>
    <p:extLst>
      <p:ext uri="{BB962C8B-B14F-4D97-AF65-F5344CB8AC3E}">
        <p14:creationId xmlns:p14="http://schemas.microsoft.com/office/powerpoint/2010/main" val="1464566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Shape 70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2" r="7579" b="22937"/>
          <a:stretch>
            <a:fillRect/>
          </a:stretch>
        </p:blipFill>
        <p:spPr bwMode="auto">
          <a:xfrm>
            <a:off x="495300" y="1295400"/>
            <a:ext cx="8153400" cy="5334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2" name="Title 1"/>
          <p:cNvSpPr txBox="1">
            <a:spLocks/>
          </p:cNvSpPr>
          <p:nvPr/>
        </p:nvSpPr>
        <p:spPr bwMode="auto">
          <a:xfrm>
            <a:off x="457200" y="268288"/>
            <a:ext cx="82296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400" b="1" dirty="0">
                <a:solidFill>
                  <a:schemeClr val="bg1"/>
                </a:solidFill>
                <a:latin typeface="Avenir Book" charset="0"/>
                <a:cs typeface="Avenir Book" charset="0"/>
              </a:rPr>
              <a:t>Help Videos on Every Topic</a:t>
            </a:r>
          </a:p>
        </p:txBody>
      </p:sp>
    </p:spTree>
    <p:extLst>
      <p:ext uri="{BB962C8B-B14F-4D97-AF65-F5344CB8AC3E}">
        <p14:creationId xmlns:p14="http://schemas.microsoft.com/office/powerpoint/2010/main" val="2254919028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Shape 386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844" y="1144103"/>
            <a:ext cx="7580312" cy="537099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1"/>
          <p:cNvSpPr txBox="1">
            <a:spLocks/>
          </p:cNvSpPr>
          <p:nvPr/>
        </p:nvSpPr>
        <p:spPr bwMode="auto">
          <a:xfrm>
            <a:off x="457200" y="166689"/>
            <a:ext cx="8229600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4400" b="1" dirty="0" smtClean="0">
                <a:solidFill>
                  <a:schemeClr val="bg1"/>
                </a:solidFill>
                <a:latin typeface="Avenir Book" charset="0"/>
                <a:cs typeface="Avenir Book" charset="0"/>
              </a:rPr>
              <a:t>Study Guides</a:t>
            </a:r>
            <a:endParaRPr lang="en-US" sz="4400" b="1" dirty="0">
              <a:solidFill>
                <a:schemeClr val="bg1"/>
              </a:solidFill>
              <a:latin typeface="Avenir Book" charset="0"/>
              <a:cs typeface="Avenir Book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Screen Shot 2016-11-18 at 2.29.19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6401"/>
            <a:ext cx="9144000" cy="6471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264131"/>
      </p:ext>
    </p:extLst>
  </p:cSld>
  <p:clrMapOvr>
    <a:masterClrMapping/>
  </p:clrMapOvr>
  <p:transition xmlns:p14="http://schemas.microsoft.com/office/powerpoint/2010/main" spd="slow">
    <p:cut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venir Book" charset="0"/>
                <a:cs typeface="Avenir Book" charset="0"/>
              </a:rPr>
              <a:t>Access MTP Web Account</a:t>
            </a:r>
            <a:endParaRPr lang="en-US" dirty="0">
              <a:latin typeface="Avenir Book" charset="0"/>
              <a:cs typeface="Avenir Book" charset="0"/>
            </a:endParaRPr>
          </a:p>
        </p:txBody>
      </p:sp>
      <p:pic>
        <p:nvPicPr>
          <p:cNvPr id="5" name="Picture 4" descr="Screen Shot 2019-01-22 at 3.42.2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9100"/>
            <a:ext cx="9144000" cy="418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5881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venir Book" charset="0"/>
                <a:cs typeface="Avenir Book" charset="0"/>
              </a:rPr>
              <a:t>Access MTP Web Account</a:t>
            </a:r>
            <a:endParaRPr lang="en-US" dirty="0">
              <a:latin typeface="Avenir Book" charset="0"/>
              <a:cs typeface="Avenir Book" charset="0"/>
            </a:endParaRPr>
          </a:p>
        </p:txBody>
      </p:sp>
      <p:sp>
        <p:nvSpPr>
          <p:cNvPr id="65538" name="Content Placeholder 2"/>
          <p:cNvSpPr>
            <a:spLocks noGrp="1"/>
          </p:cNvSpPr>
          <p:nvPr>
            <p:ph idx="1"/>
          </p:nvPr>
        </p:nvSpPr>
        <p:spPr>
          <a:xfrm>
            <a:off x="457200" y="2184400"/>
            <a:ext cx="8229600" cy="4406900"/>
          </a:xfrm>
        </p:spPr>
        <p:txBody>
          <a:bodyPr/>
          <a:lstStyle/>
          <a:p>
            <a:pPr marL="0" indent="0" algn="ctr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sz="20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St. Anthony’s Sophomores </a:t>
            </a:r>
            <a:r>
              <a:rPr lang="en-US" sz="200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&amp; Juniors can </a:t>
            </a:r>
            <a:r>
              <a:rPr lang="en-US" sz="20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access the</a:t>
            </a:r>
          </a:p>
          <a:p>
            <a:pPr marL="0" indent="0" algn="ctr" eaLnBrk="1" hangingPunct="1">
              <a:lnSpc>
                <a:spcPct val="140000"/>
              </a:lnSpc>
              <a:spcBef>
                <a:spcPct val="0"/>
              </a:spcBef>
              <a:buNone/>
            </a:pPr>
            <a:r>
              <a:rPr lang="en-US" sz="20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Method Test Prep Web Program directly here:</a:t>
            </a:r>
            <a:endParaRPr lang="en-US" sz="2000" u="sng" dirty="0" smtClean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marL="800100" lvl="1" indent="-457200" eaLnBrk="1" hangingPunct="1">
              <a:lnSpc>
                <a:spcPct val="140000"/>
              </a:lnSpc>
              <a:spcBef>
                <a:spcPct val="0"/>
              </a:spcBef>
              <a:buClrTx/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  <a:latin typeface="Avenir Book" charset="0"/>
                <a:cs typeface="Avenir Book" charset="0"/>
              </a:rPr>
              <a:t>Go to: </a:t>
            </a:r>
            <a:r>
              <a:rPr lang="en-US" b="1" u="sng" dirty="0" err="1" smtClean="0">
                <a:solidFill>
                  <a:schemeClr val="tx1"/>
                </a:solidFill>
                <a:latin typeface="Avenir Book" charset="0"/>
                <a:cs typeface="Avenir Book" charset="0"/>
              </a:rPr>
              <a:t>www.methodtestprep.com</a:t>
            </a:r>
            <a:r>
              <a:rPr lang="en-US" b="1" u="sng" dirty="0">
                <a:solidFill>
                  <a:schemeClr val="tx1"/>
                </a:solidFill>
                <a:latin typeface="Avenir Book" charset="0"/>
                <a:cs typeface="Avenir Book" charset="0"/>
              </a:rPr>
              <a:t>/school/</a:t>
            </a:r>
            <a:r>
              <a:rPr lang="en-US" b="1" u="sng" dirty="0" smtClean="0">
                <a:solidFill>
                  <a:schemeClr val="tx1"/>
                </a:solidFill>
                <a:latin typeface="Avenir Book" charset="0"/>
                <a:cs typeface="Avenir Book" charset="0"/>
              </a:rPr>
              <a:t>stanthonys</a:t>
            </a:r>
          </a:p>
          <a:p>
            <a:pPr marL="800100" lvl="1" indent="-457200" eaLnBrk="1" hangingPunct="1">
              <a:lnSpc>
                <a:spcPct val="140000"/>
              </a:lnSpc>
              <a:spcBef>
                <a:spcPct val="0"/>
              </a:spcBef>
              <a:buClrTx/>
              <a:buFont typeface="+mj-lt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Click </a:t>
            </a:r>
            <a:r>
              <a:rPr lang="en-US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on “Signup”</a:t>
            </a:r>
          </a:p>
          <a:p>
            <a:pPr marL="800100" lvl="1" indent="-457200" eaLnBrk="1" hangingPunct="1">
              <a:lnSpc>
                <a:spcPct val="140000"/>
              </a:lnSpc>
              <a:spcBef>
                <a:spcPct val="0"/>
              </a:spcBef>
              <a:buClrTx/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Enter all the required fields </a:t>
            </a: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* </a:t>
            </a:r>
            <a:r>
              <a:rPr lang="en-US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(Parent or student email is fine)</a:t>
            </a:r>
          </a:p>
          <a:p>
            <a:pPr marL="800100" lvl="1" indent="-457200" eaLnBrk="1" hangingPunct="1">
              <a:lnSpc>
                <a:spcPct val="140000"/>
              </a:lnSpc>
              <a:spcBef>
                <a:spcPct val="0"/>
              </a:spcBef>
              <a:buClrTx/>
              <a:buFont typeface="+mj-lt"/>
              <a:buAutoNum type="arabicPeriod"/>
            </a:pPr>
            <a:r>
              <a:rPr lang="en-US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In the “Referral Code” field enter: </a:t>
            </a:r>
            <a:r>
              <a:rPr lang="nb-NO" b="1" dirty="0" err="1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tkn</a:t>
            </a:r>
            <a:r>
              <a:rPr lang="nb-NO" b="1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.</a:t>
            </a:r>
            <a:r>
              <a:rPr lang="is-IS" b="1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15110517</a:t>
            </a:r>
          </a:p>
          <a:p>
            <a:pPr marL="800100" lvl="1" indent="-457200" eaLnBrk="1" hangingPunct="1">
              <a:lnSpc>
                <a:spcPct val="140000"/>
              </a:lnSpc>
              <a:spcBef>
                <a:spcPct val="0"/>
              </a:spcBef>
              <a:buClrTx/>
              <a:buFont typeface="+mj-lt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Create a “Username” and “Password"</a:t>
            </a:r>
          </a:p>
          <a:p>
            <a:pPr marL="800100" lvl="1" indent="-457200" eaLnBrk="1" hangingPunct="1">
              <a:lnSpc>
                <a:spcPct val="140000"/>
              </a:lnSpc>
              <a:spcBef>
                <a:spcPct val="0"/>
              </a:spcBef>
              <a:buClrTx/>
              <a:buFont typeface="+mj-lt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Click </a:t>
            </a:r>
            <a:r>
              <a:rPr lang="en-US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“</a:t>
            </a:r>
            <a:r>
              <a:rPr lang="en-US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Submit”</a:t>
            </a:r>
            <a:endParaRPr lang="en-US" sz="2000" dirty="0" smtClean="0">
              <a:solidFill>
                <a:srgbClr val="000000"/>
              </a:solidFill>
              <a:latin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6798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venir Book" charset="0"/>
                <a:cs typeface="Avenir Book" charset="0"/>
              </a:rPr>
              <a:t>Online Power Classes</a:t>
            </a:r>
            <a:endParaRPr lang="en-US" dirty="0">
              <a:latin typeface="Avenir Book" charset="0"/>
              <a:cs typeface="Avenir Book" charset="0"/>
            </a:endParaRPr>
          </a:p>
        </p:txBody>
      </p:sp>
      <p:pic>
        <p:nvPicPr>
          <p:cNvPr id="4" name="Picture 3" descr="Screen Shot 2019-01-22 at 3.40.5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0"/>
            <a:ext cx="7913678" cy="68580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199199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venir Book" charset="0"/>
                <a:cs typeface="Avenir Book" charset="0"/>
              </a:rPr>
              <a:t>Online Power Classes</a:t>
            </a:r>
            <a:endParaRPr lang="en-US" dirty="0">
              <a:latin typeface="Avenir Book" charset="0"/>
              <a:cs typeface="Avenir Book" charset="0"/>
            </a:endParaRPr>
          </a:p>
        </p:txBody>
      </p:sp>
      <p:sp>
        <p:nvSpPr>
          <p:cNvPr id="65538" name="Content Placeholder 2"/>
          <p:cNvSpPr>
            <a:spLocks noGrp="1"/>
          </p:cNvSpPr>
          <p:nvPr>
            <p:ph idx="1"/>
          </p:nvPr>
        </p:nvSpPr>
        <p:spPr>
          <a:xfrm>
            <a:off x="457200" y="1423988"/>
            <a:ext cx="8229600" cy="5243512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/>
          <a:lstStyle/>
          <a:p>
            <a:pPr mar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sz="2000" u="sng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ACT </a:t>
            </a:r>
            <a:r>
              <a:rPr lang="en-US" sz="2000" u="sng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Power </a:t>
            </a:r>
            <a:r>
              <a:rPr lang="en-US" sz="2000" u="sng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Classes </a:t>
            </a:r>
          </a:p>
          <a:p>
            <a:pPr mar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sz="20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Monday Feb 4 </a:t>
            </a:r>
            <a:r>
              <a:rPr lang="en-US" sz="20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- </a:t>
            </a:r>
            <a:r>
              <a:rPr lang="en-US" sz="20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Thursday Feb 7</a:t>
            </a:r>
          </a:p>
          <a:p>
            <a:pPr mar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sz="20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8:00-10:00pm</a:t>
            </a:r>
          </a:p>
          <a:p>
            <a:pPr mar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endParaRPr lang="en-US" sz="2000" dirty="0" smtClean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mar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sz="20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Live classes focus on </a:t>
            </a:r>
            <a:r>
              <a:rPr lang="en-US" sz="20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a different section of the </a:t>
            </a:r>
            <a:r>
              <a:rPr lang="en-US" sz="20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test, presenting </a:t>
            </a:r>
            <a:r>
              <a:rPr lang="en-US" sz="20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strategies and content essential for students </a:t>
            </a:r>
            <a:r>
              <a:rPr lang="en-US" sz="20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to </a:t>
            </a:r>
            <a:r>
              <a:rPr lang="en-US" sz="20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raise their </a:t>
            </a:r>
            <a:r>
              <a:rPr lang="en-US" sz="20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scores</a:t>
            </a:r>
          </a:p>
          <a:p>
            <a:pPr mar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sz="2000" i="1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Two </a:t>
            </a:r>
            <a:r>
              <a:rPr lang="en-US" sz="2000" i="1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hours </a:t>
            </a:r>
            <a:r>
              <a:rPr lang="en-US" sz="2000" i="1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each night - Attend live or watch the recordings</a:t>
            </a:r>
          </a:p>
          <a:p>
            <a:pPr mar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endParaRPr lang="en-US" sz="2000" dirty="0" smtClean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mar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sz="20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St</a:t>
            </a:r>
            <a:r>
              <a:rPr lang="en-US" sz="20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. Anthony's </a:t>
            </a:r>
            <a:r>
              <a:rPr lang="en-US" sz="20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Students - Discount </a:t>
            </a:r>
            <a:r>
              <a:rPr lang="en-US" sz="20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code: </a:t>
            </a:r>
            <a:r>
              <a:rPr lang="en-US" sz="20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“</a:t>
            </a:r>
            <a:r>
              <a:rPr lang="en-US" sz="2000" b="1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SAINTANTHONYS</a:t>
            </a:r>
            <a:r>
              <a:rPr lang="en-US" sz="20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”</a:t>
            </a:r>
          </a:p>
          <a:p>
            <a:pPr mar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sz="20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$60 Per Class / $240 for All Four</a:t>
            </a:r>
          </a:p>
          <a:p>
            <a:pPr mar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endParaRPr lang="en-US" sz="20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mar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r>
              <a:rPr lang="en-US" sz="2000" dirty="0">
                <a:solidFill>
                  <a:srgbClr val="000000"/>
                </a:solidFill>
                <a:latin typeface="Avenir Book" charset="0"/>
                <a:cs typeface="Avenir Book" charset="0"/>
                <a:hlinkClick r:id="rId2"/>
              </a:rPr>
              <a:t>https://www.methodtestprep.com/act-power-classes</a:t>
            </a:r>
            <a:endParaRPr lang="en-US" sz="20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marL="0" indent="0" algn="ctr" eaLnBrk="1" hangingPunct="1">
              <a:lnSpc>
                <a:spcPct val="130000"/>
              </a:lnSpc>
              <a:spcBef>
                <a:spcPct val="0"/>
              </a:spcBef>
              <a:buNone/>
            </a:pPr>
            <a:endParaRPr lang="en-US" sz="20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96753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/>
          <p:cNvSpPr>
            <a:spLocks noGrp="1"/>
          </p:cNvSpPr>
          <p:nvPr>
            <p:ph type="title"/>
          </p:nvPr>
        </p:nvSpPr>
        <p:spPr>
          <a:xfrm>
            <a:off x="914400" y="4217988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>
                <a:latin typeface="Avenir Book" charset="0"/>
                <a:cs typeface="Avenir Book" charset="0"/>
              </a:rPr>
              <a:t>Thank You</a:t>
            </a:r>
          </a:p>
        </p:txBody>
      </p:sp>
      <p:sp>
        <p:nvSpPr>
          <p:cNvPr id="66562" name="Content Placeholder 2"/>
          <p:cNvSpPr>
            <a:spLocks noGrp="1"/>
          </p:cNvSpPr>
          <p:nvPr>
            <p:ph idx="1"/>
          </p:nvPr>
        </p:nvSpPr>
        <p:spPr>
          <a:xfrm>
            <a:off x="739777" y="2247901"/>
            <a:ext cx="7662863" cy="2730500"/>
          </a:xfrm>
        </p:spPr>
        <p:txBody>
          <a:bodyPr/>
          <a:lstStyle/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en-US" sz="28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Questions?      Oliver Luisi</a:t>
            </a:r>
            <a:endParaRPr lang="en-US" sz="28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Wingdings" charset="0"/>
              <a:buNone/>
            </a:pPr>
            <a:r>
              <a:rPr lang="en-US" sz="2800" b="1" dirty="0" err="1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oliver</a:t>
            </a:r>
            <a:r>
              <a:rPr lang="en-US" sz="2800" b="1" dirty="0" err="1">
                <a:solidFill>
                  <a:srgbClr val="000000"/>
                </a:solidFill>
                <a:latin typeface="Avenir Book" charset="0"/>
                <a:cs typeface="Avenir Book" charset="0"/>
              </a:rPr>
              <a:t>@methodtestprep.com</a:t>
            </a:r>
            <a:endParaRPr lang="en-US" sz="2800" b="1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516-597-4999</a:t>
            </a: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r>
              <a:rPr lang="en-US" sz="2400" b="1" dirty="0" smtClean="0">
                <a:solidFill>
                  <a:srgbClr val="000000"/>
                </a:solidFill>
                <a:latin typeface="Avenir Book" charset="0"/>
                <a:cs typeface="Avenir Book" charset="0"/>
                <a:hlinkClick r:id="rId2"/>
              </a:rPr>
              <a:t>www.methodtestprep.com</a:t>
            </a:r>
            <a:endParaRPr lang="en-US" sz="2400" b="1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algn="ctr" eaLnBrk="1" hangingPunct="1">
              <a:lnSpc>
                <a:spcPct val="150000"/>
              </a:lnSpc>
              <a:spcBef>
                <a:spcPct val="0"/>
              </a:spcBef>
              <a:buFont typeface="Arial" charset="0"/>
              <a:buNone/>
            </a:pPr>
            <a:endParaRPr lang="en-US" sz="2400" b="1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</p:txBody>
      </p:sp>
      <p:pic>
        <p:nvPicPr>
          <p:cNvPr id="5" name="Picture 4" descr="MTP-Logo-400x13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000" y="5041900"/>
            <a:ext cx="5080000" cy="1714500"/>
          </a:xfrm>
          <a:prstGeom prst="rect">
            <a:avLst/>
          </a:prstGeom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2870201" y="482601"/>
            <a:ext cx="33400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</a:rPr>
              <a:t>THANK YOU</a:t>
            </a:r>
            <a:endParaRPr lang="en-US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4000">
                <a:latin typeface="Avenir Book" charset="0"/>
                <a:cs typeface="Avenir Book" charset="0"/>
              </a:rPr>
              <a:t>If You Remember Just One Thing…</a:t>
            </a:r>
          </a:p>
        </p:txBody>
      </p:sp>
      <p:sp>
        <p:nvSpPr>
          <p:cNvPr id="3993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en-US" sz="3200">
                <a:solidFill>
                  <a:srgbClr val="000000"/>
                </a:solidFill>
                <a:latin typeface="Avenir Book" charset="0"/>
                <a:cs typeface="Avenir Book" charset="0"/>
              </a:rPr>
              <a:t>These tests are </a:t>
            </a:r>
            <a:r>
              <a:rPr lang="en-US" sz="3200" u="sng">
                <a:solidFill>
                  <a:srgbClr val="000000"/>
                </a:solidFill>
                <a:latin typeface="Avenir Book" charset="0"/>
                <a:cs typeface="Avenir Book" charset="0"/>
              </a:rPr>
              <a:t>predictable</a:t>
            </a:r>
            <a:r>
              <a:rPr lang="en-US" sz="3200">
                <a:solidFill>
                  <a:srgbClr val="000000"/>
                </a:solidFill>
                <a:latin typeface="Avenir Book" charset="0"/>
                <a:cs typeface="Avenir Book" charset="0"/>
              </a:rPr>
              <a:t>.</a:t>
            </a:r>
            <a:endParaRPr lang="en-US" sz="3200" u="sng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eaLnBrk="1" hangingPunct="1">
              <a:buFont typeface="Arial" charset="0"/>
              <a:buNone/>
            </a:pPr>
            <a:endParaRPr lang="en-US" sz="320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eaLnBrk="1" hangingPunct="1">
              <a:buFont typeface="Arial" charset="0"/>
              <a:buNone/>
            </a:pPr>
            <a:endParaRPr lang="en-US" sz="320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en-US" sz="3200" b="1">
                <a:solidFill>
                  <a:srgbClr val="000000"/>
                </a:solidFill>
                <a:latin typeface="Avenir Book" charset="0"/>
                <a:cs typeface="Avenir Book" charset="0"/>
              </a:rPr>
              <a:t>Predictability warrants preparation!</a:t>
            </a:r>
          </a:p>
        </p:txBody>
      </p:sp>
    </p:spTree>
    <p:extLst>
      <p:ext uri="{BB962C8B-B14F-4D97-AF65-F5344CB8AC3E}">
        <p14:creationId xmlns:p14="http://schemas.microsoft.com/office/powerpoint/2010/main" val="21964197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>
                <a:latin typeface="Avenir Book" charset="0"/>
                <a:cs typeface="Avenir Book" charset="0"/>
              </a:rPr>
              <a:t>An Example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57200" y="2235201"/>
            <a:ext cx="8229600" cy="1663700"/>
          </a:xfrm>
        </p:spPr>
        <p:txBody>
          <a:bodyPr/>
          <a:lstStyle/>
          <a:p>
            <a:pPr eaLnBrk="1" hangingPunct="1">
              <a:buFont typeface="Wingdings" charset="0"/>
              <a:buChar char="u"/>
            </a:pPr>
            <a:r>
              <a:rPr lang="en-US" sz="2800" b="1">
                <a:solidFill>
                  <a:srgbClr val="000000"/>
                </a:solidFill>
                <a:latin typeface="Avenir Book" charset="0"/>
                <a:cs typeface="Avenir Book" charset="0"/>
              </a:rPr>
              <a:t>Where</a:t>
            </a:r>
            <a:r>
              <a:rPr lang="ja-JP" altLang="en-US" sz="2800" b="1">
                <a:solidFill>
                  <a:srgbClr val="000000"/>
                </a:solidFill>
                <a:latin typeface="Avenir Book" charset="0"/>
                <a:cs typeface="Avenir Book" charset="0"/>
              </a:rPr>
              <a:t>’</a:t>
            </a:r>
            <a:r>
              <a:rPr lang="en-US" altLang="ja-JP" sz="2800" b="1">
                <a:solidFill>
                  <a:srgbClr val="000000"/>
                </a:solidFill>
                <a:latin typeface="Avenir Book" charset="0"/>
                <a:cs typeface="Avenir Book" charset="0"/>
              </a:rPr>
              <a:t>s the error?</a:t>
            </a:r>
          </a:p>
          <a:p>
            <a:pPr algn="ctr" eaLnBrk="1" hangingPunct="1">
              <a:buFont typeface="Arial" charset="0"/>
              <a:buNone/>
            </a:pPr>
            <a:r>
              <a:rPr lang="en-US" sz="2800">
                <a:latin typeface="Avenir Book" charset="0"/>
                <a:cs typeface="Avenir Book" charset="0"/>
              </a:rPr>
              <a:t>The English department inspired their students to succeed beyond all expectations.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28601" y="4305300"/>
            <a:ext cx="86487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000000"/>
                </a:solidFill>
                <a:latin typeface="Avenir Book" charset="0"/>
                <a:cs typeface="Avenir Book" charset="0"/>
              </a:rPr>
              <a:t>The </a:t>
            </a:r>
            <a:r>
              <a:rPr lang="en-US" sz="2800">
                <a:solidFill>
                  <a:srgbClr val="FF0000"/>
                </a:solidFill>
                <a:latin typeface="Avenir Book" charset="0"/>
                <a:cs typeface="Avenir Book" charset="0"/>
              </a:rPr>
              <a:t>English department </a:t>
            </a:r>
            <a:r>
              <a:rPr lang="en-US" sz="2800">
                <a:solidFill>
                  <a:srgbClr val="000000"/>
                </a:solidFill>
                <a:latin typeface="Avenir Book" charset="0"/>
                <a:cs typeface="Avenir Book" charset="0"/>
              </a:rPr>
              <a:t>inspired</a:t>
            </a:r>
            <a:r>
              <a:rPr lang="en-US" sz="2800">
                <a:solidFill>
                  <a:srgbClr val="FF0000"/>
                </a:solidFill>
                <a:latin typeface="Avenir Book" charset="0"/>
                <a:cs typeface="Avenir Book" charset="0"/>
              </a:rPr>
              <a:t> </a:t>
            </a:r>
            <a:r>
              <a:rPr lang="en-US" sz="2800" u="sng">
                <a:solidFill>
                  <a:srgbClr val="FF0000"/>
                </a:solidFill>
                <a:latin typeface="Avenir Book" charset="0"/>
                <a:cs typeface="Avenir Book" charset="0"/>
              </a:rPr>
              <a:t>their</a:t>
            </a:r>
            <a:r>
              <a:rPr lang="en-US" sz="2800">
                <a:solidFill>
                  <a:srgbClr val="000000"/>
                </a:solidFill>
                <a:latin typeface="Avenir Book" charset="0"/>
                <a:cs typeface="Avenir Book" charset="0"/>
              </a:rPr>
              <a:t> students.</a:t>
            </a:r>
          </a:p>
          <a:p>
            <a:pPr algn="ctr" eaLnBrk="1" hangingPunct="1"/>
            <a:endParaRPr lang="en-US" sz="1600">
              <a:latin typeface="Avenir Book" charset="0"/>
              <a:cs typeface="Avenir Book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457200" y="5291139"/>
            <a:ext cx="8229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en-US" sz="2800">
                <a:solidFill>
                  <a:srgbClr val="000000"/>
                </a:solidFill>
                <a:latin typeface="Avenir Book" charset="0"/>
                <a:cs typeface="Avenir Book" charset="0"/>
              </a:rPr>
              <a:t>The </a:t>
            </a:r>
            <a:r>
              <a:rPr lang="en-US" sz="2800">
                <a:solidFill>
                  <a:srgbClr val="008000"/>
                </a:solidFill>
                <a:latin typeface="Avenir Book" charset="0"/>
                <a:cs typeface="Avenir Book" charset="0"/>
              </a:rPr>
              <a:t>English department </a:t>
            </a:r>
            <a:r>
              <a:rPr lang="en-US" sz="2800">
                <a:solidFill>
                  <a:srgbClr val="000000"/>
                </a:solidFill>
                <a:latin typeface="Avenir Book" charset="0"/>
                <a:cs typeface="Avenir Book" charset="0"/>
              </a:rPr>
              <a:t>inspired </a:t>
            </a:r>
            <a:r>
              <a:rPr lang="en-US" sz="2800" u="sng">
                <a:solidFill>
                  <a:srgbClr val="008000"/>
                </a:solidFill>
                <a:latin typeface="Avenir Book" charset="0"/>
                <a:cs typeface="Avenir Book" charset="0"/>
              </a:rPr>
              <a:t>its</a:t>
            </a:r>
            <a:r>
              <a:rPr lang="en-US" sz="2800">
                <a:solidFill>
                  <a:srgbClr val="000000"/>
                </a:solidFill>
                <a:latin typeface="Avenir Book" charset="0"/>
                <a:cs typeface="Avenir Book" charset="0"/>
              </a:rPr>
              <a:t> students.</a:t>
            </a:r>
            <a:endParaRPr lang="en-US" sz="1600">
              <a:latin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02133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  <p:bldP spid="9" grpId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4"/>
          <p:cNvSpPr>
            <a:spLocks noGrp="1"/>
          </p:cNvSpPr>
          <p:nvPr>
            <p:ph type="ctrTitle"/>
          </p:nvPr>
        </p:nvSpPr>
        <p:spPr>
          <a:xfrm>
            <a:off x="457200" y="1727201"/>
            <a:ext cx="8228013" cy="1244599"/>
          </a:xfrm>
        </p:spPr>
        <p:txBody>
          <a:bodyPr/>
          <a:lstStyle/>
          <a:p>
            <a:pPr eaLnBrk="1" hangingPunct="1"/>
            <a:r>
              <a:rPr lang="en-US" b="1" dirty="0" smtClean="0">
                <a:latin typeface="Avenir Book" charset="0"/>
                <a:cs typeface="Avenir Book" charset="0"/>
              </a:rPr>
              <a:t>Comparing the Tests</a:t>
            </a:r>
            <a:endParaRPr lang="en-US" b="1" dirty="0">
              <a:latin typeface="Avenir Book" charset="0"/>
              <a:cs typeface="Avenir Book" charset="0"/>
            </a:endParaRPr>
          </a:p>
        </p:txBody>
      </p:sp>
      <p:sp>
        <p:nvSpPr>
          <p:cNvPr id="24578" name="Subtitle 5"/>
          <p:cNvSpPr>
            <a:spLocks noGrp="1"/>
          </p:cNvSpPr>
          <p:nvPr>
            <p:ph type="subTitle" idx="1"/>
          </p:nvPr>
        </p:nvSpPr>
        <p:spPr>
          <a:xfrm>
            <a:off x="457200" y="3460751"/>
            <a:ext cx="8228013" cy="1822450"/>
          </a:xfrm>
        </p:spPr>
        <p:txBody>
          <a:bodyPr/>
          <a:lstStyle/>
          <a:p>
            <a:pPr eaLnBrk="1" hangingPunct="1"/>
            <a:r>
              <a:rPr lang="en-US" sz="4400" b="1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SAT </a:t>
            </a:r>
            <a:r>
              <a:rPr lang="en-US" sz="4400" b="1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vs. ACT</a:t>
            </a:r>
          </a:p>
          <a:p>
            <a:pPr eaLnBrk="1" hangingPunct="1"/>
            <a:endParaRPr lang="en-US" sz="1400" b="1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venir Book" charset="0"/>
                <a:cs typeface="Avenir Book" charset="0"/>
              </a:rPr>
              <a:t>Overview of Tests</a:t>
            </a:r>
            <a:endParaRPr lang="en-US" dirty="0">
              <a:latin typeface="Avenir Book" charset="0"/>
              <a:cs typeface="Avenir Book" charset="0"/>
            </a:endParaRPr>
          </a:p>
        </p:txBody>
      </p:sp>
      <p:sp>
        <p:nvSpPr>
          <p:cNvPr id="27650" name="Text Placeholder 3"/>
          <p:cNvSpPr>
            <a:spLocks noGrp="1"/>
          </p:cNvSpPr>
          <p:nvPr>
            <p:ph type="body" idx="1"/>
          </p:nvPr>
        </p:nvSpPr>
        <p:spPr>
          <a:xfrm>
            <a:off x="741363" y="2041525"/>
            <a:ext cx="3767137" cy="7620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z="3600" b="0">
                <a:latin typeface="Avenir Book" charset="0"/>
                <a:cs typeface="Avenir Book" charset="0"/>
              </a:rPr>
              <a:t>SAT</a:t>
            </a:r>
          </a:p>
        </p:txBody>
      </p:sp>
      <p:sp>
        <p:nvSpPr>
          <p:cNvPr id="21507" name="Content Placeholder 4"/>
          <p:cNvSpPr>
            <a:spLocks noGrp="1"/>
          </p:cNvSpPr>
          <p:nvPr>
            <p:ph sz="half" idx="2"/>
          </p:nvPr>
        </p:nvSpPr>
        <p:spPr>
          <a:xfrm>
            <a:off x="292101" y="2906714"/>
            <a:ext cx="4216401" cy="3405187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r>
              <a:rPr lang="en-US" dirty="0">
                <a:solidFill>
                  <a:srgbClr val="000000"/>
                </a:solidFill>
                <a:latin typeface="Avenir Book"/>
                <a:cs typeface="Avenir Book"/>
              </a:rPr>
              <a:t>More </a:t>
            </a:r>
            <a:r>
              <a:rPr lang="en-US" b="1" u="sng" dirty="0" smtClean="0">
                <a:solidFill>
                  <a:srgbClr val="000000"/>
                </a:solidFill>
                <a:latin typeface="Avenir Book"/>
                <a:cs typeface="Avenir Book"/>
              </a:rPr>
              <a:t>abstract</a:t>
            </a:r>
            <a:r>
              <a:rPr lang="en-US" dirty="0" smtClean="0">
                <a:solidFill>
                  <a:srgbClr val="000000"/>
                </a:solidFill>
                <a:latin typeface="Avenir Book"/>
                <a:cs typeface="Avenir Book"/>
              </a:rPr>
              <a:t>: questions are generally more analytical; requires digging deeper into each concept</a:t>
            </a: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dirty="0">
              <a:solidFill>
                <a:srgbClr val="000000"/>
              </a:solidFill>
              <a:latin typeface="Avenir Book"/>
              <a:cs typeface="Avenir Book"/>
            </a:endParaRP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r>
              <a:rPr lang="en-US" dirty="0" smtClean="0">
                <a:solidFill>
                  <a:srgbClr val="000000"/>
                </a:solidFill>
                <a:latin typeface="Avenir Book"/>
                <a:cs typeface="Avenir Book"/>
              </a:rPr>
              <a:t>More </a:t>
            </a:r>
            <a:r>
              <a:rPr lang="en-US" b="1" u="sng" dirty="0" smtClean="0">
                <a:solidFill>
                  <a:srgbClr val="000000"/>
                </a:solidFill>
                <a:latin typeface="Avenir Book"/>
                <a:cs typeface="Avenir Book"/>
              </a:rPr>
              <a:t>time</a:t>
            </a:r>
            <a:r>
              <a:rPr lang="en-US" dirty="0" smtClean="0">
                <a:solidFill>
                  <a:srgbClr val="000000"/>
                </a:solidFill>
                <a:latin typeface="Avenir Book"/>
                <a:cs typeface="Avenir Book"/>
              </a:rPr>
              <a:t> for each question and each section</a:t>
            </a:r>
            <a:endParaRPr lang="en-US" b="1" dirty="0" smtClean="0">
              <a:solidFill>
                <a:srgbClr val="000000"/>
              </a:solidFill>
              <a:latin typeface="Avenir Book"/>
              <a:cs typeface="Avenir Book"/>
            </a:endParaRP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dirty="0">
              <a:solidFill>
                <a:srgbClr val="000000"/>
              </a:solidFill>
              <a:latin typeface="Avenir Book"/>
              <a:cs typeface="Avenir Book"/>
            </a:endParaRP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r>
              <a:rPr lang="en-US" dirty="0" smtClean="0">
                <a:solidFill>
                  <a:srgbClr val="000000"/>
                </a:solidFill>
                <a:latin typeface="Avenir Book"/>
                <a:cs typeface="Avenir Book"/>
              </a:rPr>
              <a:t>Emphasis on critical reading and ability to </a:t>
            </a:r>
            <a:r>
              <a:rPr lang="en-US" dirty="0">
                <a:solidFill>
                  <a:srgbClr val="000000"/>
                </a:solidFill>
                <a:latin typeface="Avenir Book"/>
                <a:cs typeface="Avenir Book"/>
              </a:rPr>
              <a:t>decipher what is being asked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endParaRPr lang="en-US" b="1" dirty="0">
              <a:solidFill>
                <a:srgbClr val="000000"/>
              </a:solidFill>
              <a:latin typeface="Avenir Book"/>
              <a:cs typeface="Avenir Book"/>
            </a:endParaRPr>
          </a:p>
        </p:txBody>
      </p:sp>
      <p:sp>
        <p:nvSpPr>
          <p:cNvPr id="27652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632325" y="2041525"/>
            <a:ext cx="3767139" cy="7620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z="3600">
                <a:latin typeface="Avenir Book" charset="0"/>
                <a:cs typeface="Avenir Book" charset="0"/>
              </a:rPr>
              <a:t>ACT</a:t>
            </a:r>
          </a:p>
        </p:txBody>
      </p:sp>
      <p:sp>
        <p:nvSpPr>
          <p:cNvPr id="8" name="Content Placeholder 4"/>
          <p:cNvSpPr>
            <a:spLocks noGrp="1"/>
          </p:cNvSpPr>
          <p:nvPr>
            <p:ph sz="half" idx="2"/>
          </p:nvPr>
        </p:nvSpPr>
        <p:spPr>
          <a:xfrm>
            <a:off x="4813301" y="2932114"/>
            <a:ext cx="4216401" cy="3405187"/>
          </a:xfrm>
        </p:spPr>
        <p:txBody>
          <a:bodyPr rtlCol="0">
            <a:noAutofit/>
          </a:bodyPr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r>
              <a:rPr lang="en-US" dirty="0">
                <a:solidFill>
                  <a:srgbClr val="000000"/>
                </a:solidFill>
                <a:latin typeface="Avenir Book"/>
                <a:cs typeface="Avenir Book"/>
              </a:rPr>
              <a:t>More </a:t>
            </a:r>
            <a:r>
              <a:rPr lang="en-US" b="1" u="sng" dirty="0" smtClean="0">
                <a:solidFill>
                  <a:srgbClr val="000000"/>
                </a:solidFill>
                <a:latin typeface="Avenir Book"/>
                <a:cs typeface="Avenir Book"/>
              </a:rPr>
              <a:t>straightforward</a:t>
            </a:r>
            <a:r>
              <a:rPr lang="en-US" dirty="0" smtClean="0">
                <a:solidFill>
                  <a:srgbClr val="000000"/>
                </a:solidFill>
                <a:latin typeface="Avenir Book"/>
                <a:cs typeface="Avenir Book"/>
              </a:rPr>
              <a:t>: questions are generally more direct and closer to test questions on school exams</a:t>
            </a: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endParaRPr lang="en-US" dirty="0">
              <a:solidFill>
                <a:srgbClr val="000000"/>
              </a:solidFill>
              <a:latin typeface="Avenir Book"/>
              <a:cs typeface="Avenir Book"/>
            </a:endParaRP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r>
              <a:rPr lang="en-US" dirty="0" smtClean="0">
                <a:solidFill>
                  <a:srgbClr val="000000"/>
                </a:solidFill>
                <a:latin typeface="Avenir Book"/>
                <a:cs typeface="Avenir Book"/>
              </a:rPr>
              <a:t>Moves </a:t>
            </a:r>
            <a:r>
              <a:rPr lang="en-US" b="1" u="sng" dirty="0" smtClean="0">
                <a:solidFill>
                  <a:srgbClr val="000000"/>
                </a:solidFill>
                <a:latin typeface="Avenir Book"/>
                <a:cs typeface="Avenir Book"/>
              </a:rPr>
              <a:t>quickly</a:t>
            </a:r>
            <a:r>
              <a:rPr lang="en-US" dirty="0" smtClean="0">
                <a:solidFill>
                  <a:srgbClr val="000000"/>
                </a:solidFill>
                <a:latin typeface="Avenir Book"/>
                <a:cs typeface="Avenir Book"/>
              </a:rPr>
              <a:t>: less time for each question and each </a:t>
            </a:r>
            <a:r>
              <a:rPr lang="en-US" dirty="0">
                <a:solidFill>
                  <a:srgbClr val="000000"/>
                </a:solidFill>
                <a:latin typeface="Avenir Book"/>
                <a:cs typeface="Avenir Book"/>
              </a:rPr>
              <a:t>section</a:t>
            </a:r>
            <a:endParaRPr lang="en-US" b="1" dirty="0" smtClean="0">
              <a:solidFill>
                <a:srgbClr val="000000"/>
              </a:solidFill>
              <a:latin typeface="Avenir Book"/>
              <a:cs typeface="Avenir Book"/>
            </a:endParaRP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None/>
              <a:defRPr/>
            </a:pPr>
            <a:endParaRPr lang="en-US" dirty="0">
              <a:solidFill>
                <a:srgbClr val="000000"/>
              </a:solidFill>
              <a:latin typeface="Avenir Book"/>
              <a:cs typeface="Avenir Book"/>
            </a:endParaRP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u"/>
              <a:defRPr/>
            </a:pPr>
            <a:r>
              <a:rPr lang="en-US" dirty="0" smtClean="0">
                <a:solidFill>
                  <a:srgbClr val="000000"/>
                </a:solidFill>
                <a:latin typeface="Avenir Book"/>
                <a:cs typeface="Avenir Book"/>
              </a:rPr>
              <a:t>Emphasis on finding information quickly and answering efficiently </a:t>
            </a:r>
            <a:endParaRPr lang="en-US" b="1" dirty="0">
              <a:solidFill>
                <a:srgbClr val="000000"/>
              </a:solidFill>
              <a:latin typeface="Avenir Book"/>
              <a:cs typeface="Avenir Book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>
          <a:xfrm>
            <a:off x="457200" y="90488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>
                <a:latin typeface="Avenir Book" charset="0"/>
                <a:cs typeface="Avenir Book" charset="0"/>
              </a:rPr>
              <a:t>What’</a:t>
            </a:r>
            <a:r>
              <a:rPr lang="en-US" altLang="ja-JP" dirty="0">
                <a:latin typeface="Avenir Book" charset="0"/>
                <a:cs typeface="Avenir Book" charset="0"/>
              </a:rPr>
              <a:t>s the Difference?</a:t>
            </a:r>
            <a:endParaRPr lang="en-US" dirty="0">
              <a:latin typeface="Avenir Book" charset="0"/>
              <a:cs typeface="Avenir Book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0719430"/>
              </p:ext>
            </p:extLst>
          </p:nvPr>
        </p:nvGraphicFramePr>
        <p:xfrm>
          <a:off x="0" y="1104900"/>
          <a:ext cx="9144000" cy="5539652"/>
        </p:xfrm>
        <a:graphic>
          <a:graphicData uri="http://schemas.openxmlformats.org/drawingml/2006/table">
            <a:tbl>
              <a:tblPr/>
              <a:tblGrid>
                <a:gridCol w="2110935"/>
                <a:gridCol w="2100786"/>
                <a:gridCol w="728579"/>
                <a:gridCol w="800100"/>
                <a:gridCol w="1759507"/>
                <a:gridCol w="1644093"/>
              </a:tblGrid>
              <a:tr h="303866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Parameter</a:t>
                      </a:r>
                    </a:p>
                  </a:txBody>
                  <a:tcPr marT="45698" marB="45698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New SAT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venir Book"/>
                        <a:ea typeface="ＭＳ Ｐゴシック" charset="0"/>
                        <a:cs typeface="Avenir Book"/>
                      </a:endParaRPr>
                    </a:p>
                  </a:txBody>
                  <a:tcPr marT="45698" marB="45698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ACT</a:t>
                      </a:r>
                    </a:p>
                  </a:txBody>
                  <a:tcPr marT="45698" marB="45698" anchor="ctr" horzOverflow="overflow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671425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STRUCTURE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venir Book"/>
                        <a:ea typeface="ＭＳ Ｐゴシック" charset="0"/>
                        <a:cs typeface="Avenir Book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4 Sections + Essay (4 </a:t>
                      </a:r>
                      <a:r>
                        <a:rPr kumimoji="0" lang="en-US" sz="18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hrs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)</a:t>
                      </a:r>
                      <a:endParaRPr kumimoji="0" lang="en-US" sz="1800" b="1" i="0" u="sng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venir Book"/>
                        <a:ea typeface="ＭＳ Ｐゴシック" charset="0"/>
                        <a:cs typeface="Avenir Book"/>
                      </a:endParaRPr>
                    </a:p>
                    <a:p>
                      <a:pPr marL="457200" marR="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 Reading</a:t>
                      </a:r>
                    </a:p>
                    <a:p>
                      <a:pPr marL="457200" marR="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 Writing &amp; Language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venir Book"/>
                        <a:ea typeface="ＭＳ Ｐゴシック" charset="0"/>
                        <a:cs typeface="Avenir Book"/>
                      </a:endParaRPr>
                    </a:p>
                    <a:p>
                      <a:pPr marL="457200" marR="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 Math (No Calculator)</a:t>
                      </a:r>
                    </a:p>
                    <a:p>
                      <a:pPr marL="457200" marR="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 Math (Calculator)</a:t>
                      </a:r>
                    </a:p>
                    <a:p>
                      <a:pPr marL="457200" marR="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Essay (optional)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venir Book"/>
                        <a:ea typeface="ＭＳ Ｐゴシック" charset="0"/>
                        <a:cs typeface="Avenir Book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4 Sections + Essay (4 </a:t>
                      </a:r>
                      <a:r>
                        <a:rPr kumimoji="0" lang="en-US" sz="1800" b="1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hrs</a:t>
                      </a:r>
                      <a:r>
                        <a:rPr kumimoji="0" lang="en-US" sz="18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)</a:t>
                      </a:r>
                      <a:endParaRPr kumimoji="0" lang="en-US" sz="1800" b="1" i="0" u="sng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venir Book"/>
                        <a:ea typeface="ＭＳ Ｐゴシック" charset="0"/>
                        <a:cs typeface="Avenir Book"/>
                      </a:endParaRPr>
                    </a:p>
                    <a:p>
                      <a:pPr marL="457200" marR="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 English</a:t>
                      </a:r>
                    </a:p>
                    <a:p>
                      <a:pPr marL="457200" marR="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Math (Calculator)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venir Book"/>
                        <a:ea typeface="ＭＳ Ｐゴシック" charset="0"/>
                        <a:cs typeface="Avenir Book"/>
                      </a:endParaRPr>
                    </a:p>
                    <a:p>
                      <a:pPr marL="457200" marR="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Reading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venir Book"/>
                        <a:ea typeface="ＭＳ Ｐゴシック" charset="0"/>
                        <a:cs typeface="Avenir Book"/>
                      </a:endParaRPr>
                    </a:p>
                    <a:p>
                      <a:pPr marL="457200" marR="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 Science </a:t>
                      </a:r>
                    </a:p>
                    <a:p>
                      <a:pPr marL="457200" marR="0" lvl="1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Char char="•"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 Essay (optional)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962748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CONTENT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Math – Up to Trigonometry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venir Book"/>
                        <a:ea typeface="ＭＳ Ｐゴシック" charset="0"/>
                        <a:cs typeface="Avenir Book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Grammar &amp; Rhetoric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venir Book"/>
                        <a:ea typeface="ＭＳ Ｐゴシック" charset="0"/>
                        <a:cs typeface="Avenir Book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Reading/Data Comp</a:t>
                      </a: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Scale: 1600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venir Book"/>
                        <a:ea typeface="ＭＳ Ｐゴシック" charset="0"/>
                        <a:cs typeface="Avenir Book"/>
                      </a:endParaRP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Math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– Up to Trigonometry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venir Book"/>
                        <a:ea typeface="ＭＳ Ｐゴシック" charset="0"/>
                        <a:cs typeface="Avenir Book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Grammar &amp; Rhetoric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venir Book"/>
                        <a:ea typeface="ＭＳ Ｐゴシック" charset="0"/>
                        <a:cs typeface="Avenir Book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Reading/Data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Comp/Science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venir Book"/>
                        <a:ea typeface="ＭＳ Ｐゴシック" charset="0"/>
                        <a:cs typeface="Avenir Book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Scale: 1-36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00379">
                <a:tc rowSpan="4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SCORING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200-800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MC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GRID-IN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venir Book"/>
                        <a:ea typeface="ＭＳ Ｐゴシック" charset="0"/>
                        <a:cs typeface="Avenir Book"/>
                      </a:endParaRP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1-36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MC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34182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CORRECT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+1 raw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CORRECT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+1 raw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7857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INCORRECT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0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venir Book"/>
                        <a:ea typeface="ＭＳ Ｐゴシック" charset="0"/>
                        <a:cs typeface="Avenir Book"/>
                      </a:endParaRP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INCORRECT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0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22789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OMIT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0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OMIT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0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78571">
                <a:tc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SCALING</a:t>
                      </a: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1 raw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pt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 ≈ 10 scaled </a:t>
                      </a: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pts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 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Avenir Book"/>
                        <a:ea typeface="ＭＳ Ｐゴシック" charset="0"/>
                        <a:cs typeface="Avenir Book"/>
                      </a:endParaRP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1-2 raw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pts</a:t>
                      </a: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 ≈ 1 scaled </a:t>
                      </a:r>
                      <a:r>
                        <a:rPr kumimoji="0" lang="en-US" sz="18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Avenir Book"/>
                          <a:ea typeface="ＭＳ Ｐゴシック" charset="0"/>
                          <a:cs typeface="Avenir Book"/>
                        </a:rPr>
                        <a:t>pt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008000"/>
                        </a:solidFill>
                        <a:effectLst/>
                        <a:latin typeface="Avenir Book"/>
                        <a:ea typeface="ＭＳ Ｐゴシック" charset="0"/>
                        <a:cs typeface="Avenir Book"/>
                      </a:endParaRPr>
                    </a:p>
                  </a:txBody>
                  <a:tcPr marT="45698" marB="45698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17103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venir Book" charset="0"/>
                <a:cs typeface="Avenir Book" charset="0"/>
              </a:rPr>
              <a:t>Reading</a:t>
            </a:r>
            <a:endParaRPr lang="en-US" dirty="0">
              <a:latin typeface="Avenir Book" charset="0"/>
              <a:cs typeface="Avenir Book" charset="0"/>
            </a:endParaRPr>
          </a:p>
        </p:txBody>
      </p:sp>
      <p:sp>
        <p:nvSpPr>
          <p:cNvPr id="34818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43126"/>
            <a:ext cx="3767139" cy="530225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Avenir Book" charset="0"/>
                <a:cs typeface="Avenir Book" charset="0"/>
              </a:rPr>
              <a:t>SAT</a:t>
            </a:r>
            <a:endParaRPr lang="en-US" dirty="0">
              <a:latin typeface="Avenir Book" charset="0"/>
              <a:cs typeface="Avenir Book" charset="0"/>
            </a:endParaRPr>
          </a:p>
        </p:txBody>
      </p:sp>
      <p:sp>
        <p:nvSpPr>
          <p:cNvPr id="34820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9665" y="1911350"/>
            <a:ext cx="3767137" cy="7620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Avenir Book" charset="0"/>
                <a:cs typeface="Avenir Book" charset="0"/>
              </a:rPr>
              <a:t>ACT</a:t>
            </a:r>
            <a:endParaRPr lang="en-US" dirty="0">
              <a:latin typeface="Avenir Book" charset="0"/>
              <a:cs typeface="Avenir Book" charset="0"/>
            </a:endParaRPr>
          </a:p>
        </p:txBody>
      </p:sp>
      <p:sp>
        <p:nvSpPr>
          <p:cNvPr id="34821" name="Content Placeholder 5"/>
          <p:cNvSpPr>
            <a:spLocks noGrp="1"/>
          </p:cNvSpPr>
          <p:nvPr>
            <p:ph sz="quarter" idx="4"/>
          </p:nvPr>
        </p:nvSpPr>
        <p:spPr>
          <a:xfrm>
            <a:off x="219076" y="2816227"/>
            <a:ext cx="4359275" cy="3582987"/>
          </a:xfrm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Wingdings" charset="0"/>
              <a:buChar char="u"/>
            </a:pPr>
            <a:r>
              <a:rPr lang="en-US" sz="1600" b="1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Content Areas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5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-6 Passages</a:t>
            </a: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: Narrative, 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Non-Fiction, Paired Passages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lvl="1" eaLnBrk="1" hangingPunct="1">
              <a:buFont typeface="Wingdings" charset="0"/>
              <a:buChar char="u"/>
            </a:pP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Reading </a:t>
            </a: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comprehension: 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Main idea; graphics </a:t>
            </a: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&amp; 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data interpretation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Evidence-based questions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Words in </a:t>
            </a: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context</a:t>
            </a:r>
          </a:p>
          <a:p>
            <a:pPr eaLnBrk="1" hangingPunct="1">
              <a:buFont typeface="Wingdings" charset="0"/>
              <a:buChar char="u"/>
            </a:pPr>
            <a:r>
              <a:rPr lang="en-US" sz="1600" b="1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Structure &amp; Scoring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1 section; 52 questions (65 mins)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Score R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ange: </a:t>
            </a: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10-40 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(combined w/ Writing-Language </a:t>
            </a: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200-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800 score)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eaLnBrk="1" hangingPunct="1">
              <a:buFont typeface="Wingdings" charset="0"/>
              <a:buChar char="u"/>
            </a:pP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</p:txBody>
      </p:sp>
      <p:sp>
        <p:nvSpPr>
          <p:cNvPr id="8" name="Content Placeholder 5"/>
          <p:cNvSpPr>
            <a:spLocks noGrp="1"/>
          </p:cNvSpPr>
          <p:nvPr>
            <p:ph sz="quarter" idx="4"/>
          </p:nvPr>
        </p:nvSpPr>
        <p:spPr>
          <a:xfrm>
            <a:off x="4670425" y="2816227"/>
            <a:ext cx="4359275" cy="3582987"/>
          </a:xfrm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buFont typeface="Wingdings" charset="0"/>
              <a:buChar char="u"/>
            </a:pPr>
            <a:r>
              <a:rPr lang="en-US" sz="1600" b="1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Content Areas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4 Passages: Narrative, Social Science, Humanities, Natural Science, (Paired)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Reading </a:t>
            </a: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comprehension: 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retrieving details, understanding purpose and point of view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lvl="1" eaLnBrk="1" hangingPunct="1">
              <a:buFont typeface="Wingdings" charset="0"/>
              <a:buChar char="u"/>
            </a:pP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Words in context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eaLnBrk="1" hangingPunct="1">
              <a:buFont typeface="Wingdings" charset="0"/>
              <a:buChar char="u"/>
            </a:pPr>
            <a:r>
              <a:rPr lang="en-US" sz="1600" b="1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Structure </a:t>
            </a:r>
            <a:r>
              <a:rPr lang="en-US" sz="1600" b="1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&amp; Scoring</a:t>
            </a: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1 section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; 40 </a:t>
            </a: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questions 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/ 35 mins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lvl="1" eaLnBrk="1" hangingPunct="1">
              <a:buFont typeface="Wingdings" charset="0"/>
              <a:buChar char="u"/>
            </a:pPr>
            <a:r>
              <a:rPr lang="en-US" sz="1600" dirty="0">
                <a:solidFill>
                  <a:srgbClr val="000000"/>
                </a:solidFill>
                <a:latin typeface="Avenir Book" charset="0"/>
                <a:cs typeface="Avenir Book" charset="0"/>
              </a:rPr>
              <a:t>Score R</a:t>
            </a:r>
            <a:r>
              <a:rPr lang="en-US" sz="1600" dirty="0" smtClean="0">
                <a:solidFill>
                  <a:srgbClr val="000000"/>
                </a:solidFill>
                <a:latin typeface="Avenir Book" charset="0"/>
                <a:cs typeface="Avenir Book" charset="0"/>
              </a:rPr>
              <a:t>ange: Raw 0-40, Scale 1-36</a:t>
            </a: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  <a:p>
            <a:pPr eaLnBrk="1" hangingPunct="1">
              <a:buFont typeface="Wingdings" charset="0"/>
              <a:buChar char="u"/>
            </a:pPr>
            <a:endParaRPr lang="en-US" sz="1600" dirty="0">
              <a:solidFill>
                <a:srgbClr val="000000"/>
              </a:solidFill>
              <a:latin typeface="Avenir Book" charset="0"/>
              <a:cs typeface="Avenir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676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Genesis">
  <a:themeElements>
    <a:clrScheme name="Ge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Genesis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Genesis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00000"/>
                <a:greenMod val="110000"/>
              </a:schemeClr>
            </a:gs>
            <a:gs pos="75000">
              <a:schemeClr val="phClr">
                <a:tint val="40000"/>
                <a:satMod val="150000"/>
                <a:redMod val="100000"/>
                <a:blueMod val="100000"/>
              </a:schemeClr>
            </a:gs>
            <a:gs pos="100000">
              <a:schemeClr val="phClr">
                <a:tint val="60000"/>
                <a:satMod val="120000"/>
                <a:redMod val="100000"/>
                <a:blueMod val="100000"/>
              </a:schemeClr>
            </a:gs>
          </a:gsLst>
          <a:path path="circle">
            <a:fillToRect l="25000" t="25000" r="5000" b="5000"/>
          </a:path>
        </a:gradFill>
        <a:gradFill rotWithShape="1">
          <a:gsLst>
            <a:gs pos="0">
              <a:schemeClr val="phClr">
                <a:tint val="50000"/>
                <a:shade val="100000"/>
                <a:alpha val="100000"/>
                <a:satMod val="150000"/>
              </a:schemeClr>
            </a:gs>
            <a:gs pos="40000">
              <a:schemeClr val="phClr">
                <a:tint val="70000"/>
                <a:shade val="100000"/>
                <a:alpha val="100000"/>
                <a:satMod val="150000"/>
              </a:schemeClr>
            </a:gs>
            <a:gs pos="100000">
              <a:schemeClr val="phClr">
                <a:shade val="90000"/>
                <a:satMod val="11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11400000" sx="102000" sy="101000" algn="tl" rotWithShape="0">
              <a:srgbClr val="000000">
                <a:alpha val="35000"/>
              </a:srgbClr>
            </a:outerShdw>
          </a:effectLst>
          <a:scene3d>
            <a:camera prst="perspectiveFront" fov="4800000"/>
            <a:lightRig rig="morning" dir="tl"/>
          </a:scene3d>
          <a:sp3d prstMaterial="softmetal">
            <a:bevelT w="0" h="0"/>
          </a:sp3d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reflection blurRad="101600" stA="40000" endPos="50000" dist="63500" dir="5400000" fadeDir="7200000" sy="-100000" kx="300000" rotWithShape="0"/>
          </a:effectLst>
          <a:scene3d>
            <a:camera prst="orthographicFront">
              <a:rot lat="0" lon="0" rev="0"/>
            </a:camera>
            <a:lightRig rig="chilly" dir="tr">
              <a:rot lat="0" lon="0" rev="1200000"/>
            </a:lightRig>
          </a:scene3d>
          <a:sp3d prstMaterial="plastic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1"/>
          <a:stretch/>
        </a:blipFill>
        <a:blipFill rotWithShape="1">
          <a:blip xmlns:r="http://schemas.openxmlformats.org/officeDocument/2006/relationships" r:embed="rId2"/>
          <a:stretch/>
        </a:blipFill>
        <a:blipFill rotWithShape="1">
          <a:blip xmlns:r="http://schemas.openxmlformats.org/officeDocument/2006/relationships" r:embed="rId3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Genesis.thmx</Template>
  <TotalTime>6051</TotalTime>
  <Words>1300</Words>
  <Application>Microsoft Macintosh PowerPoint</Application>
  <PresentationFormat>On-screen Show (4:3)</PresentationFormat>
  <Paragraphs>254</Paragraphs>
  <Slides>37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Genesis</vt:lpstr>
      <vt:lpstr>The following Slides Have Been Prepared by Method Test Prep and Were Presented During  Sophomore Parents’  Guidance Night  January 22, 2019</vt:lpstr>
      <vt:lpstr>SAT &amp; ACT A Method for Success  Essential Information for Students, Parents, Teachers  St. Anthony’s High School 2018-2019</vt:lpstr>
      <vt:lpstr>Outline</vt:lpstr>
      <vt:lpstr>If You Remember Just One Thing…</vt:lpstr>
      <vt:lpstr>An Example</vt:lpstr>
      <vt:lpstr>Comparing the Tests</vt:lpstr>
      <vt:lpstr>Overview of Tests</vt:lpstr>
      <vt:lpstr>What’s the Difference?</vt:lpstr>
      <vt:lpstr>Reading</vt:lpstr>
      <vt:lpstr>English /  Writing &amp; Language</vt:lpstr>
      <vt:lpstr>Mathematics</vt:lpstr>
      <vt:lpstr>Essay</vt:lpstr>
      <vt:lpstr>SAT</vt:lpstr>
      <vt:lpstr>ACT</vt:lpstr>
      <vt:lpstr>Creating a Test  Prep Plan</vt:lpstr>
      <vt:lpstr>Steps to Decide</vt:lpstr>
      <vt:lpstr>Setting Your Timeline</vt:lpstr>
      <vt:lpstr>Official Test Dates 2018-2019</vt:lpstr>
      <vt:lpstr>General Timeline</vt:lpstr>
      <vt:lpstr>PSAT</vt:lpstr>
      <vt:lpstr>PowerPoint Presentation</vt:lpstr>
      <vt:lpstr>PowerPoint Presentation</vt:lpstr>
      <vt:lpstr>PowerPoint Presentation</vt:lpstr>
      <vt:lpstr>How to Prepare</vt:lpstr>
      <vt:lpstr>MTP Web Program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Access MTP Web Account</vt:lpstr>
      <vt:lpstr>Access MTP Web Account</vt:lpstr>
      <vt:lpstr>Online Power Classes</vt:lpstr>
      <vt:lpstr>Online Power Classes</vt:lpstr>
      <vt:lpstr>Thank You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Method Test Prep Educational Series</dc:title>
  <dc:creator>Evan Wessler</dc:creator>
  <cp:lastModifiedBy>Chuba</cp:lastModifiedBy>
  <cp:revision>582</cp:revision>
  <cp:lastPrinted>2017-10-17T22:57:04Z</cp:lastPrinted>
  <dcterms:created xsi:type="dcterms:W3CDTF">2012-09-13T16:08:15Z</dcterms:created>
  <dcterms:modified xsi:type="dcterms:W3CDTF">2019-01-23T14:38:53Z</dcterms:modified>
</cp:coreProperties>
</file>